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rts/chart1.xml" ContentType="application/vnd.openxmlformats-officedocument.drawingml.chart+xml"/>
  <Override PartName="/ppt/notesSlides/notesSlide64.xml" ContentType="application/vnd.openxmlformats-officedocument.presentationml.notesSlide+xml"/>
  <Override PartName="/ppt/charts/chart2.xml" ContentType="application/vnd.openxmlformats-officedocument.drawingml.chart+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Lst>
  <p:notesMasterIdLst>
    <p:notesMasterId r:id="rId109"/>
  </p:notesMasterIdLst>
  <p:sldIdLst>
    <p:sldId id="259" r:id="rId2"/>
    <p:sldId id="272" r:id="rId3"/>
    <p:sldId id="382" r:id="rId4"/>
    <p:sldId id="383" r:id="rId5"/>
    <p:sldId id="384" r:id="rId6"/>
    <p:sldId id="385" r:id="rId7"/>
    <p:sldId id="386" r:id="rId8"/>
    <p:sldId id="387" r:id="rId9"/>
    <p:sldId id="398" r:id="rId10"/>
    <p:sldId id="389" r:id="rId11"/>
    <p:sldId id="399" r:id="rId12"/>
    <p:sldId id="391" r:id="rId13"/>
    <p:sldId id="392" r:id="rId14"/>
    <p:sldId id="393" r:id="rId15"/>
    <p:sldId id="394" r:id="rId16"/>
    <p:sldId id="395" r:id="rId17"/>
    <p:sldId id="396" r:id="rId18"/>
    <p:sldId id="404" r:id="rId19"/>
    <p:sldId id="303" r:id="rId20"/>
    <p:sldId id="400" r:id="rId21"/>
    <p:sldId id="468" r:id="rId22"/>
    <p:sldId id="401" r:id="rId23"/>
    <p:sldId id="403" r:id="rId24"/>
    <p:sldId id="322" r:id="rId25"/>
    <p:sldId id="467" r:id="rId26"/>
    <p:sldId id="469" r:id="rId27"/>
    <p:sldId id="470" r:id="rId28"/>
    <p:sldId id="471" r:id="rId29"/>
    <p:sldId id="304" r:id="rId30"/>
    <p:sldId id="359" r:id="rId31"/>
    <p:sldId id="472" r:id="rId32"/>
    <p:sldId id="306" r:id="rId33"/>
    <p:sldId id="305" r:id="rId34"/>
    <p:sldId id="307" r:id="rId35"/>
    <p:sldId id="317" r:id="rId36"/>
    <p:sldId id="318" r:id="rId37"/>
    <p:sldId id="371" r:id="rId38"/>
    <p:sldId id="315" r:id="rId39"/>
    <p:sldId id="320" r:id="rId40"/>
    <p:sldId id="321" r:id="rId41"/>
    <p:sldId id="319" r:id="rId42"/>
    <p:sldId id="311" r:id="rId43"/>
    <p:sldId id="340" r:id="rId44"/>
    <p:sldId id="341" r:id="rId45"/>
    <p:sldId id="344" r:id="rId46"/>
    <p:sldId id="373" r:id="rId47"/>
    <p:sldId id="374" r:id="rId48"/>
    <p:sldId id="375" r:id="rId49"/>
    <p:sldId id="342" r:id="rId50"/>
    <p:sldId id="433" r:id="rId51"/>
    <p:sldId id="434" r:id="rId52"/>
    <p:sldId id="431" r:id="rId53"/>
    <p:sldId id="405" r:id="rId54"/>
    <p:sldId id="425" r:id="rId55"/>
    <p:sldId id="407" r:id="rId56"/>
    <p:sldId id="408" r:id="rId57"/>
    <p:sldId id="426" r:id="rId58"/>
    <p:sldId id="427" r:id="rId59"/>
    <p:sldId id="428" r:id="rId60"/>
    <p:sldId id="411" r:id="rId61"/>
    <p:sldId id="412" r:id="rId62"/>
    <p:sldId id="413" r:id="rId63"/>
    <p:sldId id="414" r:id="rId64"/>
    <p:sldId id="415" r:id="rId65"/>
    <p:sldId id="416" r:id="rId66"/>
    <p:sldId id="417" r:id="rId67"/>
    <p:sldId id="418" r:id="rId68"/>
    <p:sldId id="419" r:id="rId69"/>
    <p:sldId id="420" r:id="rId70"/>
    <p:sldId id="421" r:id="rId71"/>
    <p:sldId id="422" r:id="rId72"/>
    <p:sldId id="423" r:id="rId73"/>
    <p:sldId id="430" r:id="rId74"/>
    <p:sldId id="432" r:id="rId75"/>
    <p:sldId id="435" r:id="rId76"/>
    <p:sldId id="436" r:id="rId77"/>
    <p:sldId id="437" r:id="rId78"/>
    <p:sldId id="438" r:id="rId79"/>
    <p:sldId id="466" r:id="rId80"/>
    <p:sldId id="439" r:id="rId81"/>
    <p:sldId id="440" r:id="rId82"/>
    <p:sldId id="441" r:id="rId83"/>
    <p:sldId id="442" r:id="rId84"/>
    <p:sldId id="443" r:id="rId85"/>
    <p:sldId id="444" r:id="rId86"/>
    <p:sldId id="445" r:id="rId87"/>
    <p:sldId id="446" r:id="rId88"/>
    <p:sldId id="447" r:id="rId89"/>
    <p:sldId id="453" r:id="rId90"/>
    <p:sldId id="456" r:id="rId91"/>
    <p:sldId id="457" r:id="rId92"/>
    <p:sldId id="458" r:id="rId93"/>
    <p:sldId id="460" r:id="rId94"/>
    <p:sldId id="461" r:id="rId95"/>
    <p:sldId id="462" r:id="rId96"/>
    <p:sldId id="448" r:id="rId97"/>
    <p:sldId id="449" r:id="rId98"/>
    <p:sldId id="454" r:id="rId99"/>
    <p:sldId id="455" r:id="rId100"/>
    <p:sldId id="459" r:id="rId101"/>
    <p:sldId id="450" r:id="rId102"/>
    <p:sldId id="451" r:id="rId103"/>
    <p:sldId id="452" r:id="rId104"/>
    <p:sldId id="463" r:id="rId105"/>
    <p:sldId id="465" r:id="rId106"/>
    <p:sldId id="464" r:id="rId107"/>
    <p:sldId id="267" r:id="rId10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99"/>
    <a:srgbClr val="E3004A"/>
    <a:srgbClr val="339933"/>
    <a:srgbClr val="008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78" autoAdjust="0"/>
    <p:restoredTop sz="86684" autoAdjust="0"/>
  </p:normalViewPr>
  <p:slideViewPr>
    <p:cSldViewPr>
      <p:cViewPr>
        <p:scale>
          <a:sx n="98" d="100"/>
          <a:sy n="98" d="100"/>
        </p:scale>
        <p:origin x="2784" y="408"/>
      </p:cViewPr>
      <p:guideLst>
        <p:guide orient="horz" pos="2160"/>
        <p:guide pos="2880"/>
      </p:guideLst>
    </p:cSldViewPr>
  </p:slideViewPr>
  <p:outlineViewPr>
    <p:cViewPr>
      <p:scale>
        <a:sx n="33" d="100"/>
        <a:sy n="33" d="100"/>
      </p:scale>
      <p:origin x="0" y="28554"/>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slide" Target="slides/slide107.xml"/><Relationship Id="rId109"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presProps" Target="presProp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viewProps" Target="viewProps.xml"/><Relationship Id="rId112" Type="http://schemas.openxmlformats.org/officeDocument/2006/relationships/theme" Target="theme/theme1.xml"/><Relationship Id="rId113"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harts/_rels/chart1.xml.rels><?xml version="1.0" encoding="UTF-8" standalone="yes"?>
<Relationships xmlns="http://schemas.openxmlformats.org/package/2006/relationships"><Relationship Id="rId1" Type="http://schemas.openxmlformats.org/officeDocument/2006/relationships/oleObject" Target="file:////G:\PPT_Presentations\071030_Ontdekker_van_het_jaar\null_1837_1000_3.0.4_ppt.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G:\PPT_Presentations\071030_Ontdekker_van_het_jaar\null_1837_1000_3.0.4_pp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nl-N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735751295336788"/>
          <c:y val="0.0354729729729733"/>
          <c:w val="0.903626943005182"/>
          <c:h val="0.85472972972973"/>
        </c:manualLayout>
      </c:layout>
      <c:scatterChart>
        <c:scatterStyle val="lineMarker"/>
        <c:varyColors val="0"/>
        <c:ser>
          <c:idx val="11"/>
          <c:order val="0"/>
          <c:tx>
            <c:strRef>
              <c:f>vertical_lines!$A$1</c:f>
              <c:strCache>
                <c:ptCount val="1"/>
                <c:pt idx="0">
                  <c:v>vertical 10</c:v>
                </c:pt>
              </c:strCache>
            </c:strRef>
          </c:tx>
          <c:spPr>
            <a:ln w="3175">
              <a:solidFill>
                <a:srgbClr val="000000"/>
              </a:solidFill>
              <a:prstDash val="solid"/>
            </a:ln>
          </c:spPr>
          <c:marker>
            <c:symbol val="circle"/>
            <c:size val="2"/>
            <c:spPr>
              <a:solidFill>
                <a:srgbClr val="FFFF99"/>
              </a:solidFill>
              <a:ln>
                <a:solidFill>
                  <a:srgbClr val="000000"/>
                </a:solidFill>
                <a:prstDash val="solid"/>
              </a:ln>
            </c:spPr>
          </c:marker>
          <c:dPt>
            <c:idx val="1"/>
            <c:bubble3D val="0"/>
            <c:spPr>
              <a:ln w="3175">
                <a:solidFill>
                  <a:srgbClr val="000000"/>
                </a:solidFill>
                <a:prstDash val="sysDash"/>
              </a:ln>
            </c:spPr>
          </c:dPt>
          <c:xVal>
            <c:numRef>
              <c:f>vertical_lines!$A$3:$A$4</c:f>
              <c:numCache>
                <c:formatCode>General</c:formatCode>
                <c:ptCount val="2"/>
                <c:pt idx="0">
                  <c:v>10.0</c:v>
                </c:pt>
                <c:pt idx="1">
                  <c:v>10.0</c:v>
                </c:pt>
              </c:numCache>
            </c:numRef>
          </c:xVal>
          <c:yVal>
            <c:numRef>
              <c:f>vertical_lines!$B$3:$B$4</c:f>
              <c:numCache>
                <c:formatCode>General</c:formatCode>
                <c:ptCount val="2"/>
                <c:pt idx="0">
                  <c:v>1.0</c:v>
                </c:pt>
                <c:pt idx="1">
                  <c:v>0.0</c:v>
                </c:pt>
              </c:numCache>
            </c:numRef>
          </c:yVal>
          <c:smooth val="0"/>
        </c:ser>
        <c:ser>
          <c:idx val="12"/>
          <c:order val="1"/>
          <c:tx>
            <c:strRef>
              <c:f>vertical_lines!$C$1</c:f>
              <c:strCache>
                <c:ptCount val="1"/>
                <c:pt idx="0">
                  <c:v>vertical 15</c:v>
                </c:pt>
              </c:strCache>
            </c:strRef>
          </c:tx>
          <c:spPr>
            <a:ln w="3175">
              <a:solidFill>
                <a:srgbClr val="000000"/>
              </a:solidFill>
              <a:prstDash val="sysDash"/>
            </a:ln>
          </c:spPr>
          <c:marker>
            <c:symbol val="circle"/>
            <c:size val="2"/>
            <c:spPr>
              <a:noFill/>
              <a:ln>
                <a:solidFill>
                  <a:srgbClr val="000000"/>
                </a:solidFill>
                <a:prstDash val="solid"/>
              </a:ln>
            </c:spPr>
          </c:marker>
          <c:xVal>
            <c:numRef>
              <c:f>vertical_lines!$C$3:$C$4</c:f>
              <c:numCache>
                <c:formatCode>General</c:formatCode>
                <c:ptCount val="2"/>
                <c:pt idx="0">
                  <c:v>15.0</c:v>
                </c:pt>
                <c:pt idx="1">
                  <c:v>15.0</c:v>
                </c:pt>
              </c:numCache>
            </c:numRef>
          </c:xVal>
          <c:yVal>
            <c:numRef>
              <c:f>vertical_lines!$D$3:$D$4</c:f>
              <c:numCache>
                <c:formatCode>General</c:formatCode>
                <c:ptCount val="2"/>
                <c:pt idx="0">
                  <c:v>1.0</c:v>
                </c:pt>
                <c:pt idx="1">
                  <c:v>0.0</c:v>
                </c:pt>
              </c:numCache>
            </c:numRef>
          </c:yVal>
          <c:smooth val="0"/>
        </c:ser>
        <c:ser>
          <c:idx val="0"/>
          <c:order val="2"/>
          <c:tx>
            <c:strRef>
              <c:f>train_summary_1837_1000_3.0.4!$A$1</c:f>
              <c:strCache>
                <c:ptCount val="1"/>
                <c:pt idx="0">
                  <c:v>null_1837</c:v>
                </c:pt>
              </c:strCache>
            </c:strRef>
          </c:tx>
          <c:spPr>
            <a:ln w="28575">
              <a:noFill/>
            </a:ln>
          </c:spPr>
          <c:marker>
            <c:symbol val="diamond"/>
            <c:size val="5"/>
            <c:spPr>
              <a:noFill/>
              <a:ln>
                <a:solidFill>
                  <a:srgbClr val="000000"/>
                </a:solidFill>
                <a:prstDash val="solid"/>
              </a:ln>
            </c:spPr>
          </c:marker>
          <c:xVal>
            <c:numRef>
              <c:f>train_summary_1837_1000_3.0.4!$B$1:$AO$1</c:f>
              <c:numCache>
                <c:formatCode>General</c:formatCode>
                <c:ptCount val="40"/>
                <c:pt idx="0">
                  <c:v>5.0</c:v>
                </c:pt>
                <c:pt idx="1">
                  <c:v>6.0</c:v>
                </c:pt>
                <c:pt idx="2">
                  <c:v>7.0</c:v>
                </c:pt>
                <c:pt idx="3">
                  <c:v>8.0</c:v>
                </c:pt>
                <c:pt idx="4">
                  <c:v>9.0</c:v>
                </c:pt>
                <c:pt idx="5">
                  <c:v>10.0</c:v>
                </c:pt>
                <c:pt idx="6">
                  <c:v>11.0</c:v>
                </c:pt>
                <c:pt idx="7">
                  <c:v>12.0</c:v>
                </c:pt>
                <c:pt idx="8">
                  <c:v>13.0</c:v>
                </c:pt>
                <c:pt idx="9">
                  <c:v>14.0</c:v>
                </c:pt>
                <c:pt idx="10">
                  <c:v>15.0</c:v>
                </c:pt>
                <c:pt idx="11">
                  <c:v>16.0</c:v>
                </c:pt>
                <c:pt idx="12">
                  <c:v>17.0</c:v>
                </c:pt>
                <c:pt idx="13">
                  <c:v>18.0</c:v>
                </c:pt>
                <c:pt idx="14">
                  <c:v>19.0</c:v>
                </c:pt>
                <c:pt idx="15">
                  <c:v>20.0</c:v>
                </c:pt>
                <c:pt idx="16">
                  <c:v>21.0</c:v>
                </c:pt>
                <c:pt idx="17">
                  <c:v>22.0</c:v>
                </c:pt>
                <c:pt idx="18">
                  <c:v>23.0</c:v>
                </c:pt>
                <c:pt idx="19">
                  <c:v>24.0</c:v>
                </c:pt>
                <c:pt idx="20">
                  <c:v>25.0</c:v>
                </c:pt>
                <c:pt idx="21">
                  <c:v>26.0</c:v>
                </c:pt>
                <c:pt idx="22">
                  <c:v>27.0</c:v>
                </c:pt>
                <c:pt idx="23">
                  <c:v>28.0</c:v>
                </c:pt>
                <c:pt idx="24">
                  <c:v>29.0</c:v>
                </c:pt>
                <c:pt idx="25">
                  <c:v>30.0</c:v>
                </c:pt>
                <c:pt idx="26">
                  <c:v>31.0</c:v>
                </c:pt>
                <c:pt idx="27">
                  <c:v>32.0</c:v>
                </c:pt>
                <c:pt idx="28">
                  <c:v>33.0</c:v>
                </c:pt>
                <c:pt idx="29">
                  <c:v>34.0</c:v>
                </c:pt>
                <c:pt idx="30">
                  <c:v>35.0</c:v>
                </c:pt>
                <c:pt idx="31">
                  <c:v>40.0</c:v>
                </c:pt>
                <c:pt idx="32">
                  <c:v>45.0</c:v>
                </c:pt>
                <c:pt idx="33">
                  <c:v>50.0</c:v>
                </c:pt>
                <c:pt idx="34">
                  <c:v>60.0</c:v>
                </c:pt>
                <c:pt idx="35">
                  <c:v>70.0</c:v>
                </c:pt>
                <c:pt idx="36">
                  <c:v>80.0</c:v>
                </c:pt>
                <c:pt idx="37">
                  <c:v>90.0</c:v>
                </c:pt>
                <c:pt idx="38">
                  <c:v>100.0</c:v>
                </c:pt>
                <c:pt idx="39">
                  <c:v>150.0</c:v>
                </c:pt>
              </c:numCache>
            </c:numRef>
          </c:xVal>
          <c:yVal>
            <c:numRef>
              <c:f>train_summary_1837_1000_3.0.4!$B$951:$AO$951</c:f>
              <c:numCache>
                <c:formatCode>General</c:formatCode>
                <c:ptCount val="40"/>
                <c:pt idx="0">
                  <c:v>0.9392</c:v>
                </c:pt>
                <c:pt idx="1">
                  <c:v>0.911</c:v>
                </c:pt>
                <c:pt idx="2">
                  <c:v>0.9073</c:v>
                </c:pt>
                <c:pt idx="3">
                  <c:v>0.897800000000001</c:v>
                </c:pt>
                <c:pt idx="4">
                  <c:v>0.874400000000001</c:v>
                </c:pt>
                <c:pt idx="5">
                  <c:v>0.9048</c:v>
                </c:pt>
                <c:pt idx="6">
                  <c:v>0.889000000000001</c:v>
                </c:pt>
                <c:pt idx="7">
                  <c:v>0.888700000000001</c:v>
                </c:pt>
                <c:pt idx="8">
                  <c:v>0.880800000000001</c:v>
                </c:pt>
                <c:pt idx="9">
                  <c:v>0.878400000000001</c:v>
                </c:pt>
                <c:pt idx="10">
                  <c:v>0.929</c:v>
                </c:pt>
                <c:pt idx="11">
                  <c:v>0.9261</c:v>
                </c:pt>
                <c:pt idx="12">
                  <c:v>0.9234</c:v>
                </c:pt>
                <c:pt idx="13">
                  <c:v>0.9165</c:v>
                </c:pt>
                <c:pt idx="14">
                  <c:v>0.9149</c:v>
                </c:pt>
                <c:pt idx="15">
                  <c:v>0.912</c:v>
                </c:pt>
                <c:pt idx="16">
                  <c:v>0.9055</c:v>
                </c:pt>
                <c:pt idx="17">
                  <c:v>0.9029</c:v>
                </c:pt>
                <c:pt idx="18">
                  <c:v>0.9003</c:v>
                </c:pt>
                <c:pt idx="19">
                  <c:v>0.895800000000001</c:v>
                </c:pt>
                <c:pt idx="20">
                  <c:v>0.890800000000001</c:v>
                </c:pt>
                <c:pt idx="21">
                  <c:v>0.888000000000001</c:v>
                </c:pt>
                <c:pt idx="22">
                  <c:v>0.888000000000001</c:v>
                </c:pt>
                <c:pt idx="23">
                  <c:v>0.888100000000001</c:v>
                </c:pt>
                <c:pt idx="24">
                  <c:v>0.881200000000001</c:v>
                </c:pt>
                <c:pt idx="25">
                  <c:v>0.882400000000001</c:v>
                </c:pt>
                <c:pt idx="26">
                  <c:v>0.880300000000001</c:v>
                </c:pt>
                <c:pt idx="27">
                  <c:v>0.873900000000002</c:v>
                </c:pt>
                <c:pt idx="28">
                  <c:v>0.875700000000002</c:v>
                </c:pt>
                <c:pt idx="29">
                  <c:v>0.867000000000002</c:v>
                </c:pt>
                <c:pt idx="30">
                  <c:v>0.8695</c:v>
                </c:pt>
                <c:pt idx="31">
                  <c:v>0.8575</c:v>
                </c:pt>
                <c:pt idx="32">
                  <c:v>0.851600000000002</c:v>
                </c:pt>
                <c:pt idx="33">
                  <c:v>0.8435</c:v>
                </c:pt>
                <c:pt idx="34">
                  <c:v>0.8331</c:v>
                </c:pt>
                <c:pt idx="35">
                  <c:v>0.8212</c:v>
                </c:pt>
                <c:pt idx="36">
                  <c:v>0.8141</c:v>
                </c:pt>
                <c:pt idx="37">
                  <c:v>0.8082</c:v>
                </c:pt>
                <c:pt idx="38">
                  <c:v>0.8022</c:v>
                </c:pt>
                <c:pt idx="39">
                  <c:v>0.7817</c:v>
                </c:pt>
              </c:numCache>
            </c:numRef>
          </c:yVal>
          <c:smooth val="0"/>
        </c:ser>
        <c:ser>
          <c:idx val="1"/>
          <c:order val="3"/>
          <c:tx>
            <c:strRef>
              <c:f>'curve-fit_11var_3.0.4'!$F$1</c:f>
              <c:strCache>
                <c:ptCount val="1"/>
                <c:pt idx="0">
                  <c:v>05-09_curve</c:v>
                </c:pt>
              </c:strCache>
            </c:strRef>
          </c:tx>
          <c:spPr>
            <a:ln w="3175">
              <a:solidFill>
                <a:srgbClr val="000000"/>
              </a:solidFill>
              <a:prstDash val="solid"/>
            </a:ln>
          </c:spPr>
          <c:marker>
            <c:symbol val="star"/>
            <c:size val="5"/>
            <c:spPr>
              <a:noFill/>
              <a:ln>
                <a:solidFill>
                  <a:srgbClr val="000000"/>
                </a:solidFill>
                <a:prstDash val="solid"/>
              </a:ln>
            </c:spPr>
          </c:marker>
          <c:xVal>
            <c:numRef>
              <c:f>'curve-fit_11var_3.0.4'!$A$2:$A$6</c:f>
              <c:numCache>
                <c:formatCode>General</c:formatCode>
                <c:ptCount val="5"/>
                <c:pt idx="0">
                  <c:v>5.0</c:v>
                </c:pt>
                <c:pt idx="1">
                  <c:v>6.0</c:v>
                </c:pt>
                <c:pt idx="2">
                  <c:v>7.0</c:v>
                </c:pt>
                <c:pt idx="3">
                  <c:v>8.0</c:v>
                </c:pt>
                <c:pt idx="4">
                  <c:v>9.0</c:v>
                </c:pt>
              </c:numCache>
            </c:numRef>
          </c:xVal>
          <c:yVal>
            <c:numRef>
              <c:f>'curve-fit_11var_3.0.4'!$F$2:$F$6</c:f>
              <c:numCache>
                <c:formatCode>General</c:formatCode>
                <c:ptCount val="5"/>
                <c:pt idx="0">
                  <c:v>0.9345</c:v>
                </c:pt>
                <c:pt idx="1">
                  <c:v>0.92022</c:v>
                </c:pt>
                <c:pt idx="2">
                  <c:v>0.90594</c:v>
                </c:pt>
                <c:pt idx="3">
                  <c:v>0.891660000000001</c:v>
                </c:pt>
                <c:pt idx="4">
                  <c:v>0.87738</c:v>
                </c:pt>
              </c:numCache>
            </c:numRef>
          </c:yVal>
          <c:smooth val="1"/>
        </c:ser>
        <c:ser>
          <c:idx val="2"/>
          <c:order val="4"/>
          <c:tx>
            <c:strRef>
              <c:f>'curve-fit_11var_3.0.4'!$G$1</c:f>
              <c:strCache>
                <c:ptCount val="1"/>
                <c:pt idx="0">
                  <c:v>10-14_curve</c:v>
                </c:pt>
              </c:strCache>
            </c:strRef>
          </c:tx>
          <c:spPr>
            <a:ln w="3175">
              <a:solidFill>
                <a:srgbClr val="000000"/>
              </a:solidFill>
              <a:prstDash val="solid"/>
            </a:ln>
          </c:spPr>
          <c:marker>
            <c:symbol val="star"/>
            <c:size val="5"/>
            <c:spPr>
              <a:noFill/>
              <a:ln>
                <a:solidFill>
                  <a:srgbClr val="000000"/>
                </a:solidFill>
                <a:prstDash val="solid"/>
              </a:ln>
            </c:spPr>
          </c:marker>
          <c:xVal>
            <c:numRef>
              <c:f>'curve-fit_11var_3.0.4'!$A$7:$A$11</c:f>
              <c:numCache>
                <c:formatCode>General</c:formatCode>
                <c:ptCount val="5"/>
                <c:pt idx="0">
                  <c:v>10.0</c:v>
                </c:pt>
                <c:pt idx="1">
                  <c:v>11.0</c:v>
                </c:pt>
                <c:pt idx="2">
                  <c:v>12.0</c:v>
                </c:pt>
                <c:pt idx="3">
                  <c:v>13.0</c:v>
                </c:pt>
                <c:pt idx="4">
                  <c:v>14.0</c:v>
                </c:pt>
              </c:numCache>
            </c:numRef>
          </c:xVal>
          <c:yVal>
            <c:numRef>
              <c:f>'curve-fit_11var_3.0.4'!$G$7:$G$11</c:f>
              <c:numCache>
                <c:formatCode>General</c:formatCode>
                <c:ptCount val="5"/>
                <c:pt idx="0">
                  <c:v>0.90054</c:v>
                </c:pt>
                <c:pt idx="1">
                  <c:v>0.89444</c:v>
                </c:pt>
                <c:pt idx="2">
                  <c:v>0.88834</c:v>
                </c:pt>
                <c:pt idx="3">
                  <c:v>0.88224</c:v>
                </c:pt>
                <c:pt idx="4">
                  <c:v>0.87614</c:v>
                </c:pt>
              </c:numCache>
            </c:numRef>
          </c:yVal>
          <c:smooth val="1"/>
        </c:ser>
        <c:ser>
          <c:idx val="3"/>
          <c:order val="5"/>
          <c:tx>
            <c:strRef>
              <c:f>'curve-fit_11var_3.0.4'!$H$1</c:f>
              <c:strCache>
                <c:ptCount val="1"/>
                <c:pt idx="0">
                  <c:v>15_150_curve</c:v>
                </c:pt>
              </c:strCache>
            </c:strRef>
          </c:tx>
          <c:spPr>
            <a:ln w="3175">
              <a:solidFill>
                <a:srgbClr val="000000"/>
              </a:solidFill>
              <a:prstDash val="solid"/>
            </a:ln>
          </c:spPr>
          <c:marker>
            <c:symbol val="star"/>
            <c:size val="5"/>
            <c:spPr>
              <a:noFill/>
              <a:ln>
                <a:solidFill>
                  <a:srgbClr val="000000"/>
                </a:solidFill>
                <a:prstDash val="solid"/>
              </a:ln>
            </c:spPr>
          </c:marker>
          <c:xVal>
            <c:numRef>
              <c:f>'curve-fit_11var_3.0.4'!$A$12:$A$41</c:f>
              <c:numCache>
                <c:formatCode>General</c:formatCode>
                <c:ptCount val="30"/>
                <c:pt idx="0">
                  <c:v>15.0</c:v>
                </c:pt>
                <c:pt idx="1">
                  <c:v>16.0</c:v>
                </c:pt>
                <c:pt idx="2">
                  <c:v>17.0</c:v>
                </c:pt>
                <c:pt idx="3">
                  <c:v>18.0</c:v>
                </c:pt>
                <c:pt idx="4">
                  <c:v>19.0</c:v>
                </c:pt>
                <c:pt idx="5">
                  <c:v>20.0</c:v>
                </c:pt>
                <c:pt idx="6">
                  <c:v>21.0</c:v>
                </c:pt>
                <c:pt idx="7">
                  <c:v>22.0</c:v>
                </c:pt>
                <c:pt idx="8">
                  <c:v>23.0</c:v>
                </c:pt>
                <c:pt idx="9">
                  <c:v>24.0</c:v>
                </c:pt>
                <c:pt idx="10">
                  <c:v>25.0</c:v>
                </c:pt>
                <c:pt idx="11">
                  <c:v>26.0</c:v>
                </c:pt>
                <c:pt idx="12">
                  <c:v>27.0</c:v>
                </c:pt>
                <c:pt idx="13">
                  <c:v>28.0</c:v>
                </c:pt>
                <c:pt idx="14">
                  <c:v>29.0</c:v>
                </c:pt>
                <c:pt idx="15">
                  <c:v>30.0</c:v>
                </c:pt>
                <c:pt idx="16">
                  <c:v>31.0</c:v>
                </c:pt>
                <c:pt idx="17">
                  <c:v>32.0</c:v>
                </c:pt>
                <c:pt idx="18">
                  <c:v>33.0</c:v>
                </c:pt>
                <c:pt idx="19">
                  <c:v>34.0</c:v>
                </c:pt>
                <c:pt idx="20">
                  <c:v>35.0</c:v>
                </c:pt>
                <c:pt idx="21">
                  <c:v>40.0</c:v>
                </c:pt>
                <c:pt idx="22">
                  <c:v>45.0</c:v>
                </c:pt>
                <c:pt idx="23">
                  <c:v>50.0</c:v>
                </c:pt>
                <c:pt idx="24">
                  <c:v>60.0</c:v>
                </c:pt>
                <c:pt idx="25">
                  <c:v>70.0</c:v>
                </c:pt>
                <c:pt idx="26">
                  <c:v>80.0</c:v>
                </c:pt>
                <c:pt idx="27">
                  <c:v>90.0</c:v>
                </c:pt>
                <c:pt idx="28">
                  <c:v>100.0</c:v>
                </c:pt>
                <c:pt idx="29">
                  <c:v>150.0</c:v>
                </c:pt>
              </c:numCache>
            </c:numRef>
          </c:xVal>
          <c:yVal>
            <c:numRef>
              <c:f>'curve-fit_11var_3.0.4'!$H$12:$H$41</c:f>
              <c:numCache>
                <c:formatCode>General</c:formatCode>
                <c:ptCount val="30"/>
                <c:pt idx="0">
                  <c:v>0.929658448514085</c:v>
                </c:pt>
                <c:pt idx="1">
                  <c:v>0.924967976555409</c:v>
                </c:pt>
                <c:pt idx="2">
                  <c:v>0.920583513563799</c:v>
                </c:pt>
                <c:pt idx="3">
                  <c:v>0.916468768097172</c:v>
                </c:pt>
                <c:pt idx="4">
                  <c:v>0.912593480813504</c:v>
                </c:pt>
                <c:pt idx="5">
                  <c:v>0.908932163956647</c:v>
                </c:pt>
                <c:pt idx="6">
                  <c:v>0.905463152905229</c:v>
                </c:pt>
                <c:pt idx="7">
                  <c:v>0.902167881598586</c:v>
                </c:pt>
                <c:pt idx="8">
                  <c:v>0.899030321389098</c:v>
                </c:pt>
                <c:pt idx="9">
                  <c:v>0.89603654107235</c:v>
                </c:pt>
                <c:pt idx="10">
                  <c:v>0.893174358048094</c:v>
                </c:pt>
                <c:pt idx="11">
                  <c:v>0.890433058901965</c:v>
                </c:pt>
                <c:pt idx="12">
                  <c:v>0.887803173494451</c:v>
                </c:pt>
                <c:pt idx="13">
                  <c:v>0.885276290737324</c:v>
                </c:pt>
                <c:pt idx="14">
                  <c:v>0.882844907172362</c:v>
                </c:pt>
                <c:pt idx="15">
                  <c:v>0.880502301597614</c:v>
                </c:pt>
                <c:pt idx="16">
                  <c:v>0.878242430553612</c:v>
                </c:pt>
                <c:pt idx="17">
                  <c:v>0.876059840646726</c:v>
                </c:pt>
                <c:pt idx="18">
                  <c:v>0.8739495945628</c:v>
                </c:pt>
                <c:pt idx="19">
                  <c:v>0.871907208288518</c:v>
                </c:pt>
                <c:pt idx="20">
                  <c:v>0.869928597567179</c:v>
                </c:pt>
                <c:pt idx="21">
                  <c:v>0.860871929512521</c:v>
                </c:pt>
                <c:pt idx="22">
                  <c:v>0.852961677298151</c:v>
                </c:pt>
                <c:pt idx="23">
                  <c:v>0.845947325328273</c:v>
                </c:pt>
                <c:pt idx="24">
                  <c:v>0.833945310084447</c:v>
                </c:pt>
                <c:pt idx="25">
                  <c:v>0.823930695846177</c:v>
                </c:pt>
                <c:pt idx="26">
                  <c:v>0.815352903561626</c:v>
                </c:pt>
                <c:pt idx="27">
                  <c:v>0.807860909816927</c:v>
                </c:pt>
                <c:pt idx="28">
                  <c:v>0.801217445151425</c:v>
                </c:pt>
                <c:pt idx="29">
                  <c:v>0.776156717202098</c:v>
                </c:pt>
              </c:numCache>
            </c:numRef>
          </c:yVal>
          <c:smooth val="1"/>
        </c:ser>
        <c:dLbls>
          <c:showLegendKey val="0"/>
          <c:showVal val="0"/>
          <c:showCatName val="0"/>
          <c:showSerName val="0"/>
          <c:showPercent val="0"/>
          <c:showBubbleSize val="0"/>
        </c:dLbls>
        <c:axId val="-44777904"/>
        <c:axId val="-44775200"/>
      </c:scatterChart>
      <c:valAx>
        <c:axId val="-44777904"/>
        <c:scaling>
          <c:orientation val="minMax"/>
          <c:max val="100.0"/>
          <c:min val="0.0"/>
        </c:scaling>
        <c:delete val="0"/>
        <c:axPos val="b"/>
        <c:title>
          <c:tx>
            <c:rich>
              <a:bodyPr/>
              <a:lstStyle/>
              <a:p>
                <a:pPr>
                  <a:defRPr sz="950" b="1" i="0" u="none" strike="noStrike" baseline="0">
                    <a:solidFill>
                      <a:srgbClr val="000000"/>
                    </a:solidFill>
                    <a:latin typeface="Arial"/>
                    <a:ea typeface="Arial"/>
                    <a:cs typeface="Arial"/>
                  </a:defRPr>
                </a:pPr>
                <a:r>
                  <a:rPr lang="en-GB"/>
                  <a:t># records</a:t>
                </a:r>
              </a:p>
            </c:rich>
          </c:tx>
          <c:layout>
            <c:manualLayout>
              <c:xMode val="edge"/>
              <c:yMode val="edge"/>
              <c:x val="0.493264248704664"/>
              <c:y val="0.942567567567565"/>
            </c:manualLayout>
          </c:layout>
          <c:overlay val="0"/>
          <c:spPr>
            <a:noFill/>
            <a:ln w="25400">
              <a:noFill/>
            </a:ln>
          </c:spPr>
        </c:title>
        <c:numFmt formatCode="General" sourceLinked="1"/>
        <c:majorTickMark val="out"/>
        <c:minorTickMark val="none"/>
        <c:tickLblPos val="nextTo"/>
        <c:spPr>
          <a:ln w="3175">
            <a:solidFill>
              <a:srgbClr val="000000"/>
            </a:solidFill>
            <a:prstDash val="solid"/>
          </a:ln>
        </c:spPr>
        <c:txPr>
          <a:bodyPr rot="0" vert="horz"/>
          <a:lstStyle/>
          <a:p>
            <a:pPr>
              <a:defRPr sz="975" b="0" i="0" u="none" strike="noStrike" baseline="0">
                <a:solidFill>
                  <a:srgbClr val="000000"/>
                </a:solidFill>
                <a:latin typeface="Arial"/>
                <a:ea typeface="Arial"/>
                <a:cs typeface="Arial"/>
              </a:defRPr>
            </a:pPr>
            <a:endParaRPr lang="nl-NL"/>
          </a:p>
        </c:txPr>
        <c:crossAx val="-44775200"/>
        <c:crosses val="autoZero"/>
        <c:crossBetween val="midCat"/>
        <c:majorUnit val="10.0"/>
      </c:valAx>
      <c:valAx>
        <c:axId val="-44775200"/>
        <c:scaling>
          <c:orientation val="minMax"/>
          <c:max val="1.0"/>
          <c:min val="0.700000000000001"/>
        </c:scaling>
        <c:delete val="0"/>
        <c:axPos val="l"/>
        <c:majorGridlines>
          <c:spPr>
            <a:ln w="3175">
              <a:solidFill>
                <a:srgbClr val="000000"/>
              </a:solidFill>
              <a:prstDash val="solid"/>
            </a:ln>
          </c:spPr>
        </c:majorGridlines>
        <c:title>
          <c:tx>
            <c:rich>
              <a:bodyPr/>
              <a:lstStyle/>
              <a:p>
                <a:pPr>
                  <a:defRPr sz="950" b="1" i="0" u="none" strike="noStrike" baseline="0">
                    <a:solidFill>
                      <a:srgbClr val="000000"/>
                    </a:solidFill>
                    <a:latin typeface="Arial"/>
                    <a:ea typeface="Arial"/>
                    <a:cs typeface="Arial"/>
                  </a:defRPr>
                </a:pPr>
                <a:r>
                  <a:rPr lang="en-GB"/>
                  <a:t>AUC</a:t>
                </a:r>
              </a:p>
            </c:rich>
          </c:tx>
          <c:layout>
            <c:manualLayout>
              <c:xMode val="edge"/>
              <c:yMode val="edge"/>
              <c:x val="0.0113989637305699"/>
              <c:y val="0.437500000000001"/>
            </c:manualLayout>
          </c:layout>
          <c:overlay val="0"/>
          <c:spPr>
            <a:noFill/>
            <a:ln w="25400">
              <a:noFill/>
            </a:ln>
          </c:spPr>
        </c:title>
        <c:numFmt formatCode="0.00" sourceLinked="0"/>
        <c:majorTickMark val="out"/>
        <c:minorTickMark val="none"/>
        <c:tickLblPos val="nextTo"/>
        <c:spPr>
          <a:ln w="3175">
            <a:solidFill>
              <a:srgbClr val="000000"/>
            </a:solidFill>
            <a:prstDash val="solid"/>
          </a:ln>
        </c:spPr>
        <c:txPr>
          <a:bodyPr rot="0" vert="horz"/>
          <a:lstStyle/>
          <a:p>
            <a:pPr>
              <a:defRPr sz="975" b="0" i="0" u="none" strike="noStrike" baseline="0">
                <a:solidFill>
                  <a:srgbClr val="000000"/>
                </a:solidFill>
                <a:latin typeface="Arial"/>
                <a:ea typeface="Arial"/>
                <a:cs typeface="Arial"/>
              </a:defRPr>
            </a:pPr>
            <a:endParaRPr lang="nl-NL"/>
          </a:p>
        </c:txPr>
        <c:crossAx val="-44777904"/>
        <c:crosses val="autoZero"/>
        <c:crossBetween val="midCat"/>
        <c:majorUnit val="0.05"/>
      </c:valAx>
      <c:spPr>
        <a:noFill/>
        <a:ln w="12700">
          <a:solidFill>
            <a:srgbClr val="808080"/>
          </a:solidFill>
          <a:prstDash val="solid"/>
        </a:ln>
      </c:spPr>
    </c:plotArea>
    <c:plotVisOnly val="1"/>
    <c:dispBlanksAs val="gap"/>
    <c:showDLblsOverMax val="0"/>
  </c:chart>
  <c:spPr>
    <a:noFill/>
    <a:ln w="9525">
      <a:noFill/>
    </a:ln>
  </c:spPr>
  <c:txPr>
    <a:bodyPr/>
    <a:lstStyle/>
    <a:p>
      <a:pPr>
        <a:defRPr sz="975" b="0" i="0" u="none" strike="noStrike" baseline="0">
          <a:solidFill>
            <a:srgbClr val="000000"/>
          </a:solidFill>
          <a:latin typeface="Arial"/>
          <a:ea typeface="Arial"/>
          <a:cs typeface="Arial"/>
        </a:defRPr>
      </a:pPr>
      <a:endParaRPr lang="nl-NL"/>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nl-N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735751295336788"/>
          <c:y val="0.0354729729729732"/>
          <c:w val="0.903626943005182"/>
          <c:h val="0.85472972972973"/>
        </c:manualLayout>
      </c:layout>
      <c:scatterChart>
        <c:scatterStyle val="lineMarker"/>
        <c:varyColors val="0"/>
        <c:ser>
          <c:idx val="11"/>
          <c:order val="0"/>
          <c:tx>
            <c:strRef>
              <c:f>vertical_lines!$A$1</c:f>
              <c:strCache>
                <c:ptCount val="1"/>
                <c:pt idx="0">
                  <c:v>vertical 10</c:v>
                </c:pt>
              </c:strCache>
            </c:strRef>
          </c:tx>
          <c:spPr>
            <a:ln w="3175">
              <a:solidFill>
                <a:srgbClr val="000000"/>
              </a:solidFill>
              <a:prstDash val="solid"/>
            </a:ln>
          </c:spPr>
          <c:marker>
            <c:symbol val="circle"/>
            <c:size val="2"/>
            <c:spPr>
              <a:solidFill>
                <a:srgbClr val="FFFF99"/>
              </a:solidFill>
              <a:ln>
                <a:solidFill>
                  <a:srgbClr val="000000"/>
                </a:solidFill>
                <a:prstDash val="solid"/>
              </a:ln>
            </c:spPr>
          </c:marker>
          <c:dPt>
            <c:idx val="1"/>
            <c:bubble3D val="0"/>
            <c:spPr>
              <a:ln w="3175">
                <a:solidFill>
                  <a:srgbClr val="000000"/>
                </a:solidFill>
                <a:prstDash val="sysDash"/>
              </a:ln>
            </c:spPr>
          </c:dPt>
          <c:xVal>
            <c:numRef>
              <c:f>vertical_lines!$A$3:$A$4</c:f>
              <c:numCache>
                <c:formatCode>General</c:formatCode>
                <c:ptCount val="2"/>
                <c:pt idx="0">
                  <c:v>10.0</c:v>
                </c:pt>
                <c:pt idx="1">
                  <c:v>10.0</c:v>
                </c:pt>
              </c:numCache>
            </c:numRef>
          </c:xVal>
          <c:yVal>
            <c:numRef>
              <c:f>vertical_lines!$B$3:$B$4</c:f>
              <c:numCache>
                <c:formatCode>General</c:formatCode>
                <c:ptCount val="2"/>
                <c:pt idx="0">
                  <c:v>1.0</c:v>
                </c:pt>
                <c:pt idx="1">
                  <c:v>0.0</c:v>
                </c:pt>
              </c:numCache>
            </c:numRef>
          </c:yVal>
          <c:smooth val="0"/>
        </c:ser>
        <c:ser>
          <c:idx val="12"/>
          <c:order val="1"/>
          <c:tx>
            <c:strRef>
              <c:f>vertical_lines!$C$1</c:f>
              <c:strCache>
                <c:ptCount val="1"/>
                <c:pt idx="0">
                  <c:v>vertical 15</c:v>
                </c:pt>
              </c:strCache>
            </c:strRef>
          </c:tx>
          <c:spPr>
            <a:ln w="3175">
              <a:solidFill>
                <a:srgbClr val="000000"/>
              </a:solidFill>
              <a:prstDash val="sysDash"/>
            </a:ln>
          </c:spPr>
          <c:marker>
            <c:symbol val="circle"/>
            <c:size val="2"/>
            <c:spPr>
              <a:noFill/>
              <a:ln>
                <a:solidFill>
                  <a:srgbClr val="000000"/>
                </a:solidFill>
                <a:prstDash val="solid"/>
              </a:ln>
            </c:spPr>
          </c:marker>
          <c:xVal>
            <c:numRef>
              <c:f>vertical_lines!$C$3:$C$4</c:f>
              <c:numCache>
                <c:formatCode>General</c:formatCode>
                <c:ptCount val="2"/>
                <c:pt idx="0">
                  <c:v>15.0</c:v>
                </c:pt>
                <c:pt idx="1">
                  <c:v>15.0</c:v>
                </c:pt>
              </c:numCache>
            </c:numRef>
          </c:xVal>
          <c:yVal>
            <c:numRef>
              <c:f>vertical_lines!$D$3:$D$4</c:f>
              <c:numCache>
                <c:formatCode>General</c:formatCode>
                <c:ptCount val="2"/>
                <c:pt idx="0">
                  <c:v>1.0</c:v>
                </c:pt>
                <c:pt idx="1">
                  <c:v>0.0</c:v>
                </c:pt>
              </c:numCache>
            </c:numRef>
          </c:yVal>
          <c:smooth val="0"/>
        </c:ser>
        <c:ser>
          <c:idx val="0"/>
          <c:order val="2"/>
          <c:tx>
            <c:strRef>
              <c:f>train_summary_1837_1000_3.0.4!$A$1</c:f>
              <c:strCache>
                <c:ptCount val="1"/>
                <c:pt idx="0">
                  <c:v>null_1837</c:v>
                </c:pt>
              </c:strCache>
            </c:strRef>
          </c:tx>
          <c:spPr>
            <a:ln w="28575">
              <a:noFill/>
            </a:ln>
          </c:spPr>
          <c:marker>
            <c:symbol val="diamond"/>
            <c:size val="5"/>
            <c:spPr>
              <a:noFill/>
              <a:ln>
                <a:solidFill>
                  <a:srgbClr val="000000"/>
                </a:solidFill>
                <a:prstDash val="solid"/>
              </a:ln>
            </c:spPr>
          </c:marker>
          <c:xVal>
            <c:numRef>
              <c:f>train_summary_1837_1000_3.0.4!$B$1:$AO$1</c:f>
              <c:numCache>
                <c:formatCode>General</c:formatCode>
                <c:ptCount val="40"/>
                <c:pt idx="0">
                  <c:v>5.0</c:v>
                </c:pt>
                <c:pt idx="1">
                  <c:v>6.0</c:v>
                </c:pt>
                <c:pt idx="2">
                  <c:v>7.0</c:v>
                </c:pt>
                <c:pt idx="3">
                  <c:v>8.0</c:v>
                </c:pt>
                <c:pt idx="4">
                  <c:v>9.0</c:v>
                </c:pt>
                <c:pt idx="5">
                  <c:v>10.0</c:v>
                </c:pt>
                <c:pt idx="6">
                  <c:v>11.0</c:v>
                </c:pt>
                <c:pt idx="7">
                  <c:v>12.0</c:v>
                </c:pt>
                <c:pt idx="8">
                  <c:v>13.0</c:v>
                </c:pt>
                <c:pt idx="9">
                  <c:v>14.0</c:v>
                </c:pt>
                <c:pt idx="10">
                  <c:v>15.0</c:v>
                </c:pt>
                <c:pt idx="11">
                  <c:v>16.0</c:v>
                </c:pt>
                <c:pt idx="12">
                  <c:v>17.0</c:v>
                </c:pt>
                <c:pt idx="13">
                  <c:v>18.0</c:v>
                </c:pt>
                <c:pt idx="14">
                  <c:v>19.0</c:v>
                </c:pt>
                <c:pt idx="15">
                  <c:v>20.0</c:v>
                </c:pt>
                <c:pt idx="16">
                  <c:v>21.0</c:v>
                </c:pt>
                <c:pt idx="17">
                  <c:v>22.0</c:v>
                </c:pt>
                <c:pt idx="18">
                  <c:v>23.0</c:v>
                </c:pt>
                <c:pt idx="19">
                  <c:v>24.0</c:v>
                </c:pt>
                <c:pt idx="20">
                  <c:v>25.0</c:v>
                </c:pt>
                <c:pt idx="21">
                  <c:v>26.0</c:v>
                </c:pt>
                <c:pt idx="22">
                  <c:v>27.0</c:v>
                </c:pt>
                <c:pt idx="23">
                  <c:v>28.0</c:v>
                </c:pt>
                <c:pt idx="24">
                  <c:v>29.0</c:v>
                </c:pt>
                <c:pt idx="25">
                  <c:v>30.0</c:v>
                </c:pt>
                <c:pt idx="26">
                  <c:v>31.0</c:v>
                </c:pt>
                <c:pt idx="27">
                  <c:v>32.0</c:v>
                </c:pt>
                <c:pt idx="28">
                  <c:v>33.0</c:v>
                </c:pt>
                <c:pt idx="29">
                  <c:v>34.0</c:v>
                </c:pt>
                <c:pt idx="30">
                  <c:v>35.0</c:v>
                </c:pt>
                <c:pt idx="31">
                  <c:v>40.0</c:v>
                </c:pt>
                <c:pt idx="32">
                  <c:v>45.0</c:v>
                </c:pt>
                <c:pt idx="33">
                  <c:v>50.0</c:v>
                </c:pt>
                <c:pt idx="34">
                  <c:v>60.0</c:v>
                </c:pt>
                <c:pt idx="35">
                  <c:v>70.0</c:v>
                </c:pt>
                <c:pt idx="36">
                  <c:v>80.0</c:v>
                </c:pt>
                <c:pt idx="37">
                  <c:v>90.0</c:v>
                </c:pt>
                <c:pt idx="38">
                  <c:v>100.0</c:v>
                </c:pt>
                <c:pt idx="39">
                  <c:v>150.0</c:v>
                </c:pt>
              </c:numCache>
            </c:numRef>
          </c:xVal>
          <c:yVal>
            <c:numRef>
              <c:f>train_summary_1837_1000_3.0.4!$B$951:$AO$951</c:f>
              <c:numCache>
                <c:formatCode>General</c:formatCode>
                <c:ptCount val="40"/>
                <c:pt idx="0">
                  <c:v>0.9392</c:v>
                </c:pt>
                <c:pt idx="1">
                  <c:v>0.911</c:v>
                </c:pt>
                <c:pt idx="2">
                  <c:v>0.9073</c:v>
                </c:pt>
                <c:pt idx="3">
                  <c:v>0.8978</c:v>
                </c:pt>
                <c:pt idx="4">
                  <c:v>0.874400000000001</c:v>
                </c:pt>
                <c:pt idx="5">
                  <c:v>0.9048</c:v>
                </c:pt>
                <c:pt idx="6">
                  <c:v>0.889</c:v>
                </c:pt>
                <c:pt idx="7">
                  <c:v>0.8887</c:v>
                </c:pt>
                <c:pt idx="8">
                  <c:v>0.8808</c:v>
                </c:pt>
                <c:pt idx="9">
                  <c:v>0.878400000000001</c:v>
                </c:pt>
                <c:pt idx="10">
                  <c:v>0.929</c:v>
                </c:pt>
                <c:pt idx="11">
                  <c:v>0.9261</c:v>
                </c:pt>
                <c:pt idx="12">
                  <c:v>0.9234</c:v>
                </c:pt>
                <c:pt idx="13">
                  <c:v>0.9165</c:v>
                </c:pt>
                <c:pt idx="14">
                  <c:v>0.9149</c:v>
                </c:pt>
                <c:pt idx="15">
                  <c:v>0.912</c:v>
                </c:pt>
                <c:pt idx="16">
                  <c:v>0.9055</c:v>
                </c:pt>
                <c:pt idx="17">
                  <c:v>0.9029</c:v>
                </c:pt>
                <c:pt idx="18">
                  <c:v>0.9003</c:v>
                </c:pt>
                <c:pt idx="19">
                  <c:v>0.8958</c:v>
                </c:pt>
                <c:pt idx="20">
                  <c:v>0.8908</c:v>
                </c:pt>
                <c:pt idx="21">
                  <c:v>0.888</c:v>
                </c:pt>
                <c:pt idx="22">
                  <c:v>0.888</c:v>
                </c:pt>
                <c:pt idx="23">
                  <c:v>0.8881</c:v>
                </c:pt>
                <c:pt idx="24">
                  <c:v>0.8812</c:v>
                </c:pt>
                <c:pt idx="25">
                  <c:v>0.8824</c:v>
                </c:pt>
                <c:pt idx="26">
                  <c:v>0.8803</c:v>
                </c:pt>
                <c:pt idx="27">
                  <c:v>0.873900000000002</c:v>
                </c:pt>
                <c:pt idx="28">
                  <c:v>0.875700000000002</c:v>
                </c:pt>
                <c:pt idx="29">
                  <c:v>0.867000000000002</c:v>
                </c:pt>
                <c:pt idx="30">
                  <c:v>0.8695</c:v>
                </c:pt>
                <c:pt idx="31">
                  <c:v>0.8575</c:v>
                </c:pt>
                <c:pt idx="32">
                  <c:v>0.851600000000002</c:v>
                </c:pt>
                <c:pt idx="33">
                  <c:v>0.8435</c:v>
                </c:pt>
                <c:pt idx="34">
                  <c:v>0.8331</c:v>
                </c:pt>
                <c:pt idx="35">
                  <c:v>0.8212</c:v>
                </c:pt>
                <c:pt idx="36">
                  <c:v>0.8141</c:v>
                </c:pt>
                <c:pt idx="37">
                  <c:v>0.8082</c:v>
                </c:pt>
                <c:pt idx="38">
                  <c:v>0.8022</c:v>
                </c:pt>
                <c:pt idx="39">
                  <c:v>0.7817</c:v>
                </c:pt>
              </c:numCache>
            </c:numRef>
          </c:yVal>
          <c:smooth val="0"/>
        </c:ser>
        <c:ser>
          <c:idx val="1"/>
          <c:order val="3"/>
          <c:tx>
            <c:strRef>
              <c:f>'curve-fit_11var_3.0.4'!$F$1</c:f>
              <c:strCache>
                <c:ptCount val="1"/>
                <c:pt idx="0">
                  <c:v>05-09_curve</c:v>
                </c:pt>
              </c:strCache>
            </c:strRef>
          </c:tx>
          <c:spPr>
            <a:ln w="3175">
              <a:solidFill>
                <a:srgbClr val="000000"/>
              </a:solidFill>
              <a:prstDash val="solid"/>
            </a:ln>
          </c:spPr>
          <c:marker>
            <c:symbol val="star"/>
            <c:size val="5"/>
            <c:spPr>
              <a:noFill/>
              <a:ln>
                <a:solidFill>
                  <a:srgbClr val="000000"/>
                </a:solidFill>
                <a:prstDash val="solid"/>
              </a:ln>
            </c:spPr>
          </c:marker>
          <c:xVal>
            <c:numRef>
              <c:f>'curve-fit_11var_3.0.4'!$A$2:$A$6</c:f>
              <c:numCache>
                <c:formatCode>General</c:formatCode>
                <c:ptCount val="5"/>
                <c:pt idx="0">
                  <c:v>5.0</c:v>
                </c:pt>
                <c:pt idx="1">
                  <c:v>6.0</c:v>
                </c:pt>
                <c:pt idx="2">
                  <c:v>7.0</c:v>
                </c:pt>
                <c:pt idx="3">
                  <c:v>8.0</c:v>
                </c:pt>
                <c:pt idx="4">
                  <c:v>9.0</c:v>
                </c:pt>
              </c:numCache>
            </c:numRef>
          </c:xVal>
          <c:yVal>
            <c:numRef>
              <c:f>'curve-fit_11var_3.0.4'!$F$2:$F$6</c:f>
              <c:numCache>
                <c:formatCode>General</c:formatCode>
                <c:ptCount val="5"/>
                <c:pt idx="0">
                  <c:v>0.9345</c:v>
                </c:pt>
                <c:pt idx="1">
                  <c:v>0.92022</c:v>
                </c:pt>
                <c:pt idx="2">
                  <c:v>0.90594</c:v>
                </c:pt>
                <c:pt idx="3">
                  <c:v>0.89166</c:v>
                </c:pt>
                <c:pt idx="4">
                  <c:v>0.87738</c:v>
                </c:pt>
              </c:numCache>
            </c:numRef>
          </c:yVal>
          <c:smooth val="1"/>
        </c:ser>
        <c:ser>
          <c:idx val="2"/>
          <c:order val="4"/>
          <c:tx>
            <c:strRef>
              <c:f>'curve-fit_11var_3.0.4'!$G$1</c:f>
              <c:strCache>
                <c:ptCount val="1"/>
                <c:pt idx="0">
                  <c:v>10-14_curve</c:v>
                </c:pt>
              </c:strCache>
            </c:strRef>
          </c:tx>
          <c:spPr>
            <a:ln w="3175">
              <a:solidFill>
                <a:srgbClr val="000000"/>
              </a:solidFill>
              <a:prstDash val="solid"/>
            </a:ln>
          </c:spPr>
          <c:marker>
            <c:symbol val="star"/>
            <c:size val="5"/>
            <c:spPr>
              <a:noFill/>
              <a:ln>
                <a:solidFill>
                  <a:srgbClr val="000000"/>
                </a:solidFill>
                <a:prstDash val="solid"/>
              </a:ln>
            </c:spPr>
          </c:marker>
          <c:xVal>
            <c:numRef>
              <c:f>'curve-fit_11var_3.0.4'!$A$7:$A$11</c:f>
              <c:numCache>
                <c:formatCode>General</c:formatCode>
                <c:ptCount val="5"/>
                <c:pt idx="0">
                  <c:v>10.0</c:v>
                </c:pt>
                <c:pt idx="1">
                  <c:v>11.0</c:v>
                </c:pt>
                <c:pt idx="2">
                  <c:v>12.0</c:v>
                </c:pt>
                <c:pt idx="3">
                  <c:v>13.0</c:v>
                </c:pt>
                <c:pt idx="4">
                  <c:v>14.0</c:v>
                </c:pt>
              </c:numCache>
            </c:numRef>
          </c:xVal>
          <c:yVal>
            <c:numRef>
              <c:f>'curve-fit_11var_3.0.4'!$G$7:$G$11</c:f>
              <c:numCache>
                <c:formatCode>General</c:formatCode>
                <c:ptCount val="5"/>
                <c:pt idx="0">
                  <c:v>0.90054</c:v>
                </c:pt>
                <c:pt idx="1">
                  <c:v>0.89444</c:v>
                </c:pt>
                <c:pt idx="2">
                  <c:v>0.88834</c:v>
                </c:pt>
                <c:pt idx="3">
                  <c:v>0.88224</c:v>
                </c:pt>
                <c:pt idx="4">
                  <c:v>0.87614</c:v>
                </c:pt>
              </c:numCache>
            </c:numRef>
          </c:yVal>
          <c:smooth val="1"/>
        </c:ser>
        <c:ser>
          <c:idx val="3"/>
          <c:order val="5"/>
          <c:tx>
            <c:strRef>
              <c:f>'curve-fit_11var_3.0.4'!$H$1</c:f>
              <c:strCache>
                <c:ptCount val="1"/>
                <c:pt idx="0">
                  <c:v>15_150_curve</c:v>
                </c:pt>
              </c:strCache>
            </c:strRef>
          </c:tx>
          <c:spPr>
            <a:ln w="3175">
              <a:solidFill>
                <a:srgbClr val="000000"/>
              </a:solidFill>
              <a:prstDash val="solid"/>
            </a:ln>
          </c:spPr>
          <c:marker>
            <c:symbol val="star"/>
            <c:size val="5"/>
            <c:spPr>
              <a:noFill/>
              <a:ln>
                <a:solidFill>
                  <a:srgbClr val="000000"/>
                </a:solidFill>
                <a:prstDash val="solid"/>
              </a:ln>
            </c:spPr>
          </c:marker>
          <c:xVal>
            <c:numRef>
              <c:f>'curve-fit_11var_3.0.4'!$A$12:$A$41</c:f>
              <c:numCache>
                <c:formatCode>General</c:formatCode>
                <c:ptCount val="30"/>
                <c:pt idx="0">
                  <c:v>15.0</c:v>
                </c:pt>
                <c:pt idx="1">
                  <c:v>16.0</c:v>
                </c:pt>
                <c:pt idx="2">
                  <c:v>17.0</c:v>
                </c:pt>
                <c:pt idx="3">
                  <c:v>18.0</c:v>
                </c:pt>
                <c:pt idx="4">
                  <c:v>19.0</c:v>
                </c:pt>
                <c:pt idx="5">
                  <c:v>20.0</c:v>
                </c:pt>
                <c:pt idx="6">
                  <c:v>21.0</c:v>
                </c:pt>
                <c:pt idx="7">
                  <c:v>22.0</c:v>
                </c:pt>
                <c:pt idx="8">
                  <c:v>23.0</c:v>
                </c:pt>
                <c:pt idx="9">
                  <c:v>24.0</c:v>
                </c:pt>
                <c:pt idx="10">
                  <c:v>25.0</c:v>
                </c:pt>
                <c:pt idx="11">
                  <c:v>26.0</c:v>
                </c:pt>
                <c:pt idx="12">
                  <c:v>27.0</c:v>
                </c:pt>
                <c:pt idx="13">
                  <c:v>28.0</c:v>
                </c:pt>
                <c:pt idx="14">
                  <c:v>29.0</c:v>
                </c:pt>
                <c:pt idx="15">
                  <c:v>30.0</c:v>
                </c:pt>
                <c:pt idx="16">
                  <c:v>31.0</c:v>
                </c:pt>
                <c:pt idx="17">
                  <c:v>32.0</c:v>
                </c:pt>
                <c:pt idx="18">
                  <c:v>33.0</c:v>
                </c:pt>
                <c:pt idx="19">
                  <c:v>34.0</c:v>
                </c:pt>
                <c:pt idx="20">
                  <c:v>35.0</c:v>
                </c:pt>
                <c:pt idx="21">
                  <c:v>40.0</c:v>
                </c:pt>
                <c:pt idx="22">
                  <c:v>45.0</c:v>
                </c:pt>
                <c:pt idx="23">
                  <c:v>50.0</c:v>
                </c:pt>
                <c:pt idx="24">
                  <c:v>60.0</c:v>
                </c:pt>
                <c:pt idx="25">
                  <c:v>70.0</c:v>
                </c:pt>
                <c:pt idx="26">
                  <c:v>80.0</c:v>
                </c:pt>
                <c:pt idx="27">
                  <c:v>90.0</c:v>
                </c:pt>
                <c:pt idx="28">
                  <c:v>100.0</c:v>
                </c:pt>
                <c:pt idx="29">
                  <c:v>150.0</c:v>
                </c:pt>
              </c:numCache>
            </c:numRef>
          </c:xVal>
          <c:yVal>
            <c:numRef>
              <c:f>'curve-fit_11var_3.0.4'!$H$12:$H$41</c:f>
              <c:numCache>
                <c:formatCode>General</c:formatCode>
                <c:ptCount val="30"/>
                <c:pt idx="0">
                  <c:v>0.929658448514085</c:v>
                </c:pt>
                <c:pt idx="1">
                  <c:v>0.924967976555409</c:v>
                </c:pt>
                <c:pt idx="2">
                  <c:v>0.920583513563799</c:v>
                </c:pt>
                <c:pt idx="3">
                  <c:v>0.916468768097172</c:v>
                </c:pt>
                <c:pt idx="4">
                  <c:v>0.912593480813504</c:v>
                </c:pt>
                <c:pt idx="5">
                  <c:v>0.908932163956647</c:v>
                </c:pt>
                <c:pt idx="6">
                  <c:v>0.905463152905229</c:v>
                </c:pt>
                <c:pt idx="7">
                  <c:v>0.902167881598586</c:v>
                </c:pt>
                <c:pt idx="8">
                  <c:v>0.899030321389098</c:v>
                </c:pt>
                <c:pt idx="9">
                  <c:v>0.89603654107235</c:v>
                </c:pt>
                <c:pt idx="10">
                  <c:v>0.893174358048093</c:v>
                </c:pt>
                <c:pt idx="11">
                  <c:v>0.890433058901964</c:v>
                </c:pt>
                <c:pt idx="12">
                  <c:v>0.887803173494451</c:v>
                </c:pt>
                <c:pt idx="13">
                  <c:v>0.885276290737323</c:v>
                </c:pt>
                <c:pt idx="14">
                  <c:v>0.882844907172362</c:v>
                </c:pt>
                <c:pt idx="15">
                  <c:v>0.880502301597613</c:v>
                </c:pt>
                <c:pt idx="16">
                  <c:v>0.878242430553612</c:v>
                </c:pt>
                <c:pt idx="17">
                  <c:v>0.876059840646726</c:v>
                </c:pt>
                <c:pt idx="18">
                  <c:v>0.8739495945628</c:v>
                </c:pt>
                <c:pt idx="19">
                  <c:v>0.871907208288518</c:v>
                </c:pt>
                <c:pt idx="20">
                  <c:v>0.869928597567179</c:v>
                </c:pt>
                <c:pt idx="21">
                  <c:v>0.860871929512521</c:v>
                </c:pt>
                <c:pt idx="22">
                  <c:v>0.852961677298151</c:v>
                </c:pt>
                <c:pt idx="23">
                  <c:v>0.845947325328273</c:v>
                </c:pt>
                <c:pt idx="24">
                  <c:v>0.833945310084447</c:v>
                </c:pt>
                <c:pt idx="25">
                  <c:v>0.823930695846177</c:v>
                </c:pt>
                <c:pt idx="26">
                  <c:v>0.815352903561626</c:v>
                </c:pt>
                <c:pt idx="27">
                  <c:v>0.807860909816927</c:v>
                </c:pt>
                <c:pt idx="28">
                  <c:v>0.801217445151425</c:v>
                </c:pt>
                <c:pt idx="29">
                  <c:v>0.776156717202099</c:v>
                </c:pt>
              </c:numCache>
            </c:numRef>
          </c:yVal>
          <c:smooth val="1"/>
        </c:ser>
        <c:ser>
          <c:idx val="4"/>
          <c:order val="6"/>
          <c:tx>
            <c:strRef>
              <c:f>shorea_11var3.0.4!$A$1</c:f>
              <c:strCache>
                <c:ptCount val="1"/>
                <c:pt idx="0">
                  <c:v>Species</c:v>
                </c:pt>
              </c:strCache>
            </c:strRef>
          </c:tx>
          <c:spPr>
            <a:ln w="28575">
              <a:noFill/>
            </a:ln>
          </c:spPr>
          <c:marker>
            <c:symbol val="circle"/>
            <c:size val="3"/>
            <c:spPr>
              <a:solidFill>
                <a:srgbClr val="000000"/>
              </a:solidFill>
              <a:ln>
                <a:solidFill>
                  <a:srgbClr val="000000"/>
                </a:solidFill>
                <a:prstDash val="solid"/>
              </a:ln>
            </c:spPr>
          </c:marker>
          <c:xVal>
            <c:numRef>
              <c:f>shorea_11var3.0.4!$B$2:$B$117</c:f>
              <c:numCache>
                <c:formatCode>General</c:formatCode>
                <c:ptCount val="116"/>
                <c:pt idx="0">
                  <c:v>92.0</c:v>
                </c:pt>
                <c:pt idx="1">
                  <c:v>86.0</c:v>
                </c:pt>
                <c:pt idx="2">
                  <c:v>73.0</c:v>
                </c:pt>
                <c:pt idx="3">
                  <c:v>73.0</c:v>
                </c:pt>
                <c:pt idx="4">
                  <c:v>69.0</c:v>
                </c:pt>
                <c:pt idx="5">
                  <c:v>68.0</c:v>
                </c:pt>
                <c:pt idx="6">
                  <c:v>68.0</c:v>
                </c:pt>
                <c:pt idx="7">
                  <c:v>55.0</c:v>
                </c:pt>
                <c:pt idx="8">
                  <c:v>52.0</c:v>
                </c:pt>
                <c:pt idx="9">
                  <c:v>47.0</c:v>
                </c:pt>
                <c:pt idx="10">
                  <c:v>46.0</c:v>
                </c:pt>
                <c:pt idx="11">
                  <c:v>46.0</c:v>
                </c:pt>
                <c:pt idx="12">
                  <c:v>43.0</c:v>
                </c:pt>
                <c:pt idx="13">
                  <c:v>39.0</c:v>
                </c:pt>
                <c:pt idx="14">
                  <c:v>38.0</c:v>
                </c:pt>
                <c:pt idx="15">
                  <c:v>38.0</c:v>
                </c:pt>
                <c:pt idx="16">
                  <c:v>38.0</c:v>
                </c:pt>
                <c:pt idx="17">
                  <c:v>37.0</c:v>
                </c:pt>
                <c:pt idx="18">
                  <c:v>37.0</c:v>
                </c:pt>
                <c:pt idx="19">
                  <c:v>35.0</c:v>
                </c:pt>
                <c:pt idx="20">
                  <c:v>35.0</c:v>
                </c:pt>
                <c:pt idx="21">
                  <c:v>35.0</c:v>
                </c:pt>
                <c:pt idx="22">
                  <c:v>34.0</c:v>
                </c:pt>
                <c:pt idx="23">
                  <c:v>34.0</c:v>
                </c:pt>
                <c:pt idx="24">
                  <c:v>32.0</c:v>
                </c:pt>
                <c:pt idx="25">
                  <c:v>32.0</c:v>
                </c:pt>
                <c:pt idx="26">
                  <c:v>30.0</c:v>
                </c:pt>
                <c:pt idx="27">
                  <c:v>28.0</c:v>
                </c:pt>
                <c:pt idx="28">
                  <c:v>28.0</c:v>
                </c:pt>
                <c:pt idx="29">
                  <c:v>28.0</c:v>
                </c:pt>
                <c:pt idx="30">
                  <c:v>27.0</c:v>
                </c:pt>
                <c:pt idx="31">
                  <c:v>27.0</c:v>
                </c:pt>
                <c:pt idx="32">
                  <c:v>27.0</c:v>
                </c:pt>
                <c:pt idx="33">
                  <c:v>27.0</c:v>
                </c:pt>
                <c:pt idx="34">
                  <c:v>27.0</c:v>
                </c:pt>
                <c:pt idx="35">
                  <c:v>27.0</c:v>
                </c:pt>
                <c:pt idx="36">
                  <c:v>25.0</c:v>
                </c:pt>
                <c:pt idx="37">
                  <c:v>25.0</c:v>
                </c:pt>
                <c:pt idx="38">
                  <c:v>24.0</c:v>
                </c:pt>
                <c:pt idx="39">
                  <c:v>23.0</c:v>
                </c:pt>
                <c:pt idx="40">
                  <c:v>22.0</c:v>
                </c:pt>
                <c:pt idx="41">
                  <c:v>22.0</c:v>
                </c:pt>
                <c:pt idx="42">
                  <c:v>22.0</c:v>
                </c:pt>
                <c:pt idx="43">
                  <c:v>21.0</c:v>
                </c:pt>
                <c:pt idx="44">
                  <c:v>21.0</c:v>
                </c:pt>
                <c:pt idx="45">
                  <c:v>21.0</c:v>
                </c:pt>
                <c:pt idx="46">
                  <c:v>20.0</c:v>
                </c:pt>
                <c:pt idx="47">
                  <c:v>20.0</c:v>
                </c:pt>
                <c:pt idx="48">
                  <c:v>20.0</c:v>
                </c:pt>
                <c:pt idx="49">
                  <c:v>19.0</c:v>
                </c:pt>
                <c:pt idx="50">
                  <c:v>19.0</c:v>
                </c:pt>
                <c:pt idx="51">
                  <c:v>18.0</c:v>
                </c:pt>
                <c:pt idx="52">
                  <c:v>18.0</c:v>
                </c:pt>
                <c:pt idx="53">
                  <c:v>18.0</c:v>
                </c:pt>
                <c:pt idx="54">
                  <c:v>17.0</c:v>
                </c:pt>
                <c:pt idx="55">
                  <c:v>17.0</c:v>
                </c:pt>
                <c:pt idx="56">
                  <c:v>16.0</c:v>
                </c:pt>
                <c:pt idx="57">
                  <c:v>16.0</c:v>
                </c:pt>
                <c:pt idx="58">
                  <c:v>16.0</c:v>
                </c:pt>
                <c:pt idx="59">
                  <c:v>16.0</c:v>
                </c:pt>
                <c:pt idx="60">
                  <c:v>15.0</c:v>
                </c:pt>
                <c:pt idx="61">
                  <c:v>15.0</c:v>
                </c:pt>
                <c:pt idx="62">
                  <c:v>15.0</c:v>
                </c:pt>
                <c:pt idx="63">
                  <c:v>14.0</c:v>
                </c:pt>
                <c:pt idx="64">
                  <c:v>14.0</c:v>
                </c:pt>
                <c:pt idx="65">
                  <c:v>14.0</c:v>
                </c:pt>
                <c:pt idx="66">
                  <c:v>13.0</c:v>
                </c:pt>
                <c:pt idx="67">
                  <c:v>13.0</c:v>
                </c:pt>
                <c:pt idx="68">
                  <c:v>13.0</c:v>
                </c:pt>
                <c:pt idx="69">
                  <c:v>13.0</c:v>
                </c:pt>
                <c:pt idx="70">
                  <c:v>12.0</c:v>
                </c:pt>
                <c:pt idx="71">
                  <c:v>12.0</c:v>
                </c:pt>
                <c:pt idx="72">
                  <c:v>12.0</c:v>
                </c:pt>
                <c:pt idx="73">
                  <c:v>12.0</c:v>
                </c:pt>
                <c:pt idx="74">
                  <c:v>11.0</c:v>
                </c:pt>
                <c:pt idx="75">
                  <c:v>11.0</c:v>
                </c:pt>
                <c:pt idx="76">
                  <c:v>11.0</c:v>
                </c:pt>
                <c:pt idx="77">
                  <c:v>11.0</c:v>
                </c:pt>
                <c:pt idx="78">
                  <c:v>11.0</c:v>
                </c:pt>
                <c:pt idx="79">
                  <c:v>10.0</c:v>
                </c:pt>
                <c:pt idx="80">
                  <c:v>10.0</c:v>
                </c:pt>
                <c:pt idx="81">
                  <c:v>10.0</c:v>
                </c:pt>
                <c:pt idx="82">
                  <c:v>10.0</c:v>
                </c:pt>
                <c:pt idx="83">
                  <c:v>10.0</c:v>
                </c:pt>
                <c:pt idx="84">
                  <c:v>10.0</c:v>
                </c:pt>
                <c:pt idx="85">
                  <c:v>10.0</c:v>
                </c:pt>
                <c:pt idx="86">
                  <c:v>9.0</c:v>
                </c:pt>
                <c:pt idx="87">
                  <c:v>9.0</c:v>
                </c:pt>
                <c:pt idx="88">
                  <c:v>9.0</c:v>
                </c:pt>
                <c:pt idx="89">
                  <c:v>9.0</c:v>
                </c:pt>
                <c:pt idx="90">
                  <c:v>9.0</c:v>
                </c:pt>
                <c:pt idx="91">
                  <c:v>9.0</c:v>
                </c:pt>
                <c:pt idx="92">
                  <c:v>9.0</c:v>
                </c:pt>
                <c:pt idx="93">
                  <c:v>9.0</c:v>
                </c:pt>
                <c:pt idx="94">
                  <c:v>8.0</c:v>
                </c:pt>
                <c:pt idx="95">
                  <c:v>7.0</c:v>
                </c:pt>
                <c:pt idx="96">
                  <c:v>7.0</c:v>
                </c:pt>
                <c:pt idx="97">
                  <c:v>7.0</c:v>
                </c:pt>
                <c:pt idx="98">
                  <c:v>7.0</c:v>
                </c:pt>
                <c:pt idx="99">
                  <c:v>7.0</c:v>
                </c:pt>
                <c:pt idx="100">
                  <c:v>7.0</c:v>
                </c:pt>
                <c:pt idx="101">
                  <c:v>7.0</c:v>
                </c:pt>
                <c:pt idx="102">
                  <c:v>7.0</c:v>
                </c:pt>
                <c:pt idx="103">
                  <c:v>6.0</c:v>
                </c:pt>
                <c:pt idx="104">
                  <c:v>6.0</c:v>
                </c:pt>
                <c:pt idx="105">
                  <c:v>6.0</c:v>
                </c:pt>
                <c:pt idx="106">
                  <c:v>6.0</c:v>
                </c:pt>
                <c:pt idx="107">
                  <c:v>6.0</c:v>
                </c:pt>
                <c:pt idx="108">
                  <c:v>5.0</c:v>
                </c:pt>
                <c:pt idx="109">
                  <c:v>5.0</c:v>
                </c:pt>
                <c:pt idx="110">
                  <c:v>5.0</c:v>
                </c:pt>
                <c:pt idx="111">
                  <c:v>5.0</c:v>
                </c:pt>
                <c:pt idx="112">
                  <c:v>5.0</c:v>
                </c:pt>
                <c:pt idx="113">
                  <c:v>5.0</c:v>
                </c:pt>
                <c:pt idx="114">
                  <c:v>5.0</c:v>
                </c:pt>
                <c:pt idx="115">
                  <c:v>5.0</c:v>
                </c:pt>
              </c:numCache>
            </c:numRef>
          </c:xVal>
          <c:yVal>
            <c:numRef>
              <c:f>shorea_11var3.0.4!$F$2:$F$117</c:f>
              <c:numCache>
                <c:formatCode>General</c:formatCode>
                <c:ptCount val="116"/>
                <c:pt idx="0">
                  <c:v>0.819</c:v>
                </c:pt>
                <c:pt idx="1">
                  <c:v>0.8525</c:v>
                </c:pt>
                <c:pt idx="2">
                  <c:v>0.8152</c:v>
                </c:pt>
                <c:pt idx="3">
                  <c:v>0.760000000000002</c:v>
                </c:pt>
                <c:pt idx="4">
                  <c:v>0.8493</c:v>
                </c:pt>
                <c:pt idx="5">
                  <c:v>0.859200000000001</c:v>
                </c:pt>
                <c:pt idx="6">
                  <c:v>0.8864</c:v>
                </c:pt>
                <c:pt idx="7">
                  <c:v>0.858200000000001</c:v>
                </c:pt>
                <c:pt idx="8">
                  <c:v>0.858200000000001</c:v>
                </c:pt>
                <c:pt idx="9">
                  <c:v>0.8872</c:v>
                </c:pt>
                <c:pt idx="10">
                  <c:v>0.813900000000001</c:v>
                </c:pt>
                <c:pt idx="11">
                  <c:v>0.934</c:v>
                </c:pt>
                <c:pt idx="12">
                  <c:v>0.8866</c:v>
                </c:pt>
                <c:pt idx="13">
                  <c:v>0.8971</c:v>
                </c:pt>
                <c:pt idx="14">
                  <c:v>0.9063</c:v>
                </c:pt>
                <c:pt idx="15">
                  <c:v>0.93</c:v>
                </c:pt>
                <c:pt idx="16">
                  <c:v>0.863000000000002</c:v>
                </c:pt>
                <c:pt idx="17">
                  <c:v>0.9058</c:v>
                </c:pt>
                <c:pt idx="18">
                  <c:v>0.869800000000002</c:v>
                </c:pt>
                <c:pt idx="19">
                  <c:v>0.845800000000002</c:v>
                </c:pt>
                <c:pt idx="20">
                  <c:v>0.845000000000001</c:v>
                </c:pt>
                <c:pt idx="21">
                  <c:v>0.874300000000001</c:v>
                </c:pt>
                <c:pt idx="22">
                  <c:v>0.9072</c:v>
                </c:pt>
                <c:pt idx="23">
                  <c:v>0.9241</c:v>
                </c:pt>
                <c:pt idx="24">
                  <c:v>0.8195</c:v>
                </c:pt>
                <c:pt idx="25">
                  <c:v>0.924800000000001</c:v>
                </c:pt>
                <c:pt idx="26">
                  <c:v>0.828800000000001</c:v>
                </c:pt>
                <c:pt idx="27">
                  <c:v>0.9585</c:v>
                </c:pt>
                <c:pt idx="28">
                  <c:v>0.837800000000002</c:v>
                </c:pt>
                <c:pt idx="29">
                  <c:v>0.9391</c:v>
                </c:pt>
                <c:pt idx="30">
                  <c:v>0.9209</c:v>
                </c:pt>
                <c:pt idx="31">
                  <c:v>0.928700000000001</c:v>
                </c:pt>
                <c:pt idx="32">
                  <c:v>0.9183</c:v>
                </c:pt>
                <c:pt idx="33">
                  <c:v>0.9123</c:v>
                </c:pt>
                <c:pt idx="34">
                  <c:v>0.858000000000001</c:v>
                </c:pt>
                <c:pt idx="35">
                  <c:v>0.961800000000001</c:v>
                </c:pt>
                <c:pt idx="36">
                  <c:v>0.9473</c:v>
                </c:pt>
                <c:pt idx="37">
                  <c:v>0.947</c:v>
                </c:pt>
                <c:pt idx="38">
                  <c:v>0.9088</c:v>
                </c:pt>
                <c:pt idx="39">
                  <c:v>0.869000000000002</c:v>
                </c:pt>
                <c:pt idx="40">
                  <c:v>0.943900000000001</c:v>
                </c:pt>
                <c:pt idx="41">
                  <c:v>0.9003</c:v>
                </c:pt>
                <c:pt idx="42">
                  <c:v>0.939700000000001</c:v>
                </c:pt>
                <c:pt idx="43">
                  <c:v>0.937900000000001</c:v>
                </c:pt>
                <c:pt idx="44">
                  <c:v>0.8964</c:v>
                </c:pt>
                <c:pt idx="45">
                  <c:v>0.947700000000001</c:v>
                </c:pt>
                <c:pt idx="46">
                  <c:v>0.9082</c:v>
                </c:pt>
                <c:pt idx="47">
                  <c:v>0.975600000000002</c:v>
                </c:pt>
                <c:pt idx="48">
                  <c:v>0.9632</c:v>
                </c:pt>
                <c:pt idx="49">
                  <c:v>0.871300000000001</c:v>
                </c:pt>
                <c:pt idx="50">
                  <c:v>0.935700000000001</c:v>
                </c:pt>
                <c:pt idx="51">
                  <c:v>0.9783</c:v>
                </c:pt>
                <c:pt idx="52">
                  <c:v>0.9016</c:v>
                </c:pt>
                <c:pt idx="53">
                  <c:v>0.9663</c:v>
                </c:pt>
                <c:pt idx="54">
                  <c:v>0.9058</c:v>
                </c:pt>
                <c:pt idx="55">
                  <c:v>0.9273</c:v>
                </c:pt>
                <c:pt idx="56">
                  <c:v>0.9794</c:v>
                </c:pt>
                <c:pt idx="57">
                  <c:v>0.9361</c:v>
                </c:pt>
                <c:pt idx="58">
                  <c:v>0.9155</c:v>
                </c:pt>
                <c:pt idx="59">
                  <c:v>0.955000000000001</c:v>
                </c:pt>
                <c:pt idx="60">
                  <c:v>0.951700000000002</c:v>
                </c:pt>
                <c:pt idx="61">
                  <c:v>0.970800000000002</c:v>
                </c:pt>
                <c:pt idx="62">
                  <c:v>0.953600000000002</c:v>
                </c:pt>
                <c:pt idx="63">
                  <c:v>0.983299999999999</c:v>
                </c:pt>
                <c:pt idx="64">
                  <c:v>0.951600000000002</c:v>
                </c:pt>
                <c:pt idx="65">
                  <c:v>0.852800000000002</c:v>
                </c:pt>
                <c:pt idx="66">
                  <c:v>0.958800000000001</c:v>
                </c:pt>
                <c:pt idx="67">
                  <c:v>0.9269</c:v>
                </c:pt>
                <c:pt idx="68">
                  <c:v>0.860900000000002</c:v>
                </c:pt>
                <c:pt idx="69">
                  <c:v>0.901</c:v>
                </c:pt>
                <c:pt idx="70">
                  <c:v>0.9454</c:v>
                </c:pt>
                <c:pt idx="71">
                  <c:v>0.8931</c:v>
                </c:pt>
                <c:pt idx="72">
                  <c:v>0.9644</c:v>
                </c:pt>
                <c:pt idx="73">
                  <c:v>0.877000000000002</c:v>
                </c:pt>
                <c:pt idx="74">
                  <c:v>0.9795</c:v>
                </c:pt>
                <c:pt idx="75">
                  <c:v>0.858200000000001</c:v>
                </c:pt>
                <c:pt idx="76">
                  <c:v>0.9228</c:v>
                </c:pt>
                <c:pt idx="77">
                  <c:v>0.9574</c:v>
                </c:pt>
                <c:pt idx="78">
                  <c:v>0.8833</c:v>
                </c:pt>
                <c:pt idx="79">
                  <c:v>0.9226</c:v>
                </c:pt>
                <c:pt idx="80">
                  <c:v>0.873000000000002</c:v>
                </c:pt>
                <c:pt idx="81">
                  <c:v>0.987</c:v>
                </c:pt>
                <c:pt idx="82">
                  <c:v>0.8932</c:v>
                </c:pt>
                <c:pt idx="83">
                  <c:v>0.9255</c:v>
                </c:pt>
                <c:pt idx="84">
                  <c:v>0.7819</c:v>
                </c:pt>
                <c:pt idx="85">
                  <c:v>0.928800000000001</c:v>
                </c:pt>
                <c:pt idx="86">
                  <c:v>0.9122</c:v>
                </c:pt>
                <c:pt idx="87">
                  <c:v>0.878300000000001</c:v>
                </c:pt>
                <c:pt idx="88">
                  <c:v>0.9873</c:v>
                </c:pt>
                <c:pt idx="89">
                  <c:v>0.9286</c:v>
                </c:pt>
                <c:pt idx="90">
                  <c:v>0.7284</c:v>
                </c:pt>
                <c:pt idx="91">
                  <c:v>0.9319</c:v>
                </c:pt>
                <c:pt idx="92">
                  <c:v>0.946</c:v>
                </c:pt>
                <c:pt idx="93">
                  <c:v>0.937900000000001</c:v>
                </c:pt>
                <c:pt idx="94">
                  <c:v>0.9042</c:v>
                </c:pt>
                <c:pt idx="95">
                  <c:v>0.8907</c:v>
                </c:pt>
                <c:pt idx="96">
                  <c:v>0.9001</c:v>
                </c:pt>
                <c:pt idx="97">
                  <c:v>0.966600000000002</c:v>
                </c:pt>
                <c:pt idx="98">
                  <c:v>0.943</c:v>
                </c:pt>
                <c:pt idx="99">
                  <c:v>0.9684</c:v>
                </c:pt>
                <c:pt idx="100">
                  <c:v>0.8006</c:v>
                </c:pt>
                <c:pt idx="101">
                  <c:v>0.956700000000002</c:v>
                </c:pt>
                <c:pt idx="102">
                  <c:v>0.9011</c:v>
                </c:pt>
                <c:pt idx="103">
                  <c:v>0.9742</c:v>
                </c:pt>
                <c:pt idx="104">
                  <c:v>0.988499999999999</c:v>
                </c:pt>
                <c:pt idx="105">
                  <c:v>0.846700000000002</c:v>
                </c:pt>
                <c:pt idx="106">
                  <c:v>0.930800000000001</c:v>
                </c:pt>
                <c:pt idx="107">
                  <c:v>0.978700000000002</c:v>
                </c:pt>
                <c:pt idx="108">
                  <c:v>0.988</c:v>
                </c:pt>
                <c:pt idx="109">
                  <c:v>0.8192</c:v>
                </c:pt>
                <c:pt idx="110">
                  <c:v>0.901</c:v>
                </c:pt>
                <c:pt idx="111">
                  <c:v>0.960600000000002</c:v>
                </c:pt>
                <c:pt idx="112">
                  <c:v>0.986</c:v>
                </c:pt>
                <c:pt idx="113">
                  <c:v>0.976800000000002</c:v>
                </c:pt>
                <c:pt idx="114">
                  <c:v>0.9906</c:v>
                </c:pt>
                <c:pt idx="115">
                  <c:v>0.9996</c:v>
                </c:pt>
              </c:numCache>
            </c:numRef>
          </c:yVal>
          <c:smooth val="0"/>
        </c:ser>
        <c:dLbls>
          <c:showLegendKey val="0"/>
          <c:showVal val="0"/>
          <c:showCatName val="0"/>
          <c:showSerName val="0"/>
          <c:showPercent val="0"/>
          <c:showBubbleSize val="0"/>
        </c:dLbls>
        <c:axId val="-44715200"/>
        <c:axId val="-44711440"/>
      </c:scatterChart>
      <c:valAx>
        <c:axId val="-44715200"/>
        <c:scaling>
          <c:orientation val="minMax"/>
          <c:max val="100.0"/>
          <c:min val="0.0"/>
        </c:scaling>
        <c:delete val="0"/>
        <c:axPos val="b"/>
        <c:title>
          <c:tx>
            <c:rich>
              <a:bodyPr/>
              <a:lstStyle/>
              <a:p>
                <a:pPr>
                  <a:defRPr sz="950" b="1" i="0" u="none" strike="noStrike" baseline="0">
                    <a:solidFill>
                      <a:srgbClr val="000000"/>
                    </a:solidFill>
                    <a:latin typeface="Arial"/>
                    <a:ea typeface="Arial"/>
                    <a:cs typeface="Arial"/>
                  </a:defRPr>
                </a:pPr>
                <a:r>
                  <a:rPr lang="en-GB"/>
                  <a:t># records</a:t>
                </a:r>
              </a:p>
            </c:rich>
          </c:tx>
          <c:layout>
            <c:manualLayout>
              <c:xMode val="edge"/>
              <c:yMode val="edge"/>
              <c:x val="0.493264248704665"/>
              <c:y val="0.942567567567565"/>
            </c:manualLayout>
          </c:layout>
          <c:overlay val="0"/>
          <c:spPr>
            <a:noFill/>
            <a:ln w="25400">
              <a:noFill/>
            </a:ln>
          </c:spPr>
        </c:title>
        <c:numFmt formatCode="General" sourceLinked="1"/>
        <c:majorTickMark val="out"/>
        <c:minorTickMark val="none"/>
        <c:tickLblPos val="nextTo"/>
        <c:spPr>
          <a:ln w="3175">
            <a:solidFill>
              <a:srgbClr val="000000"/>
            </a:solidFill>
            <a:prstDash val="solid"/>
          </a:ln>
        </c:spPr>
        <c:txPr>
          <a:bodyPr rot="0" vert="horz"/>
          <a:lstStyle/>
          <a:p>
            <a:pPr>
              <a:defRPr sz="975" b="0" i="0" u="none" strike="noStrike" baseline="0">
                <a:solidFill>
                  <a:srgbClr val="000000"/>
                </a:solidFill>
                <a:latin typeface="Arial"/>
                <a:ea typeface="Arial"/>
                <a:cs typeface="Arial"/>
              </a:defRPr>
            </a:pPr>
            <a:endParaRPr lang="nl-NL"/>
          </a:p>
        </c:txPr>
        <c:crossAx val="-44711440"/>
        <c:crosses val="autoZero"/>
        <c:crossBetween val="midCat"/>
        <c:majorUnit val="10.0"/>
      </c:valAx>
      <c:valAx>
        <c:axId val="-44711440"/>
        <c:scaling>
          <c:orientation val="minMax"/>
          <c:max val="1.0"/>
          <c:min val="0.700000000000001"/>
        </c:scaling>
        <c:delete val="0"/>
        <c:axPos val="l"/>
        <c:majorGridlines>
          <c:spPr>
            <a:ln w="3175">
              <a:solidFill>
                <a:srgbClr val="000000"/>
              </a:solidFill>
              <a:prstDash val="solid"/>
            </a:ln>
          </c:spPr>
        </c:majorGridlines>
        <c:title>
          <c:tx>
            <c:rich>
              <a:bodyPr/>
              <a:lstStyle/>
              <a:p>
                <a:pPr>
                  <a:defRPr sz="950" b="1" i="0" u="none" strike="noStrike" baseline="0">
                    <a:solidFill>
                      <a:srgbClr val="000000"/>
                    </a:solidFill>
                    <a:latin typeface="Arial"/>
                    <a:ea typeface="Arial"/>
                    <a:cs typeface="Arial"/>
                  </a:defRPr>
                </a:pPr>
                <a:r>
                  <a:rPr lang="en-GB"/>
                  <a:t>AUC</a:t>
                </a:r>
              </a:p>
            </c:rich>
          </c:tx>
          <c:layout>
            <c:manualLayout>
              <c:xMode val="edge"/>
              <c:yMode val="edge"/>
              <c:x val="0.0113989637305699"/>
              <c:y val="0.437500000000001"/>
            </c:manualLayout>
          </c:layout>
          <c:overlay val="0"/>
          <c:spPr>
            <a:noFill/>
            <a:ln w="25400">
              <a:noFill/>
            </a:ln>
          </c:spPr>
        </c:title>
        <c:numFmt formatCode="0.00" sourceLinked="0"/>
        <c:majorTickMark val="out"/>
        <c:minorTickMark val="none"/>
        <c:tickLblPos val="nextTo"/>
        <c:spPr>
          <a:ln w="3175">
            <a:solidFill>
              <a:srgbClr val="000000"/>
            </a:solidFill>
            <a:prstDash val="solid"/>
          </a:ln>
        </c:spPr>
        <c:txPr>
          <a:bodyPr rot="0" vert="horz"/>
          <a:lstStyle/>
          <a:p>
            <a:pPr>
              <a:defRPr sz="975" b="0" i="0" u="none" strike="noStrike" baseline="0">
                <a:solidFill>
                  <a:srgbClr val="000000"/>
                </a:solidFill>
                <a:latin typeface="Arial"/>
                <a:ea typeface="Arial"/>
                <a:cs typeface="Arial"/>
              </a:defRPr>
            </a:pPr>
            <a:endParaRPr lang="nl-NL"/>
          </a:p>
        </c:txPr>
        <c:crossAx val="-44715200"/>
        <c:crosses val="autoZero"/>
        <c:crossBetween val="midCat"/>
        <c:majorUnit val="0.05"/>
      </c:valAx>
      <c:spPr>
        <a:noFill/>
        <a:ln w="12700">
          <a:solidFill>
            <a:srgbClr val="808080"/>
          </a:solidFill>
          <a:prstDash val="solid"/>
        </a:ln>
      </c:spPr>
    </c:plotArea>
    <c:plotVisOnly val="1"/>
    <c:dispBlanksAs val="gap"/>
    <c:showDLblsOverMax val="0"/>
  </c:chart>
  <c:spPr>
    <a:noFill/>
    <a:ln w="9525">
      <a:noFill/>
    </a:ln>
  </c:spPr>
  <c:txPr>
    <a:bodyPr/>
    <a:lstStyle/>
    <a:p>
      <a:pPr>
        <a:defRPr sz="975" b="0" i="0" u="none" strike="noStrike" baseline="0">
          <a:solidFill>
            <a:srgbClr val="000000"/>
          </a:solidFill>
          <a:latin typeface="Arial"/>
          <a:ea typeface="Arial"/>
          <a:cs typeface="Arial"/>
        </a:defRPr>
      </a:pPr>
      <a:endParaRPr lang="nl-NL"/>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A530CEC-AA03-4585-9025-0C9AF6CB6BA2}" type="datetimeFigureOut">
              <a:rPr lang="en-US" smtClean="0"/>
              <a:pPr/>
              <a:t>12/7/17</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76C979C-240D-45CE-8C11-67D1E4B94A3D}" type="slidenum">
              <a:rPr lang="en-US" smtClean="0"/>
              <a:pPr/>
              <a:t>‹nr.›</a:t>
            </a:fld>
            <a:endParaRPr lang="en-US" dirty="0"/>
          </a:p>
        </p:txBody>
      </p:sp>
    </p:spTree>
    <p:extLst>
      <p:ext uri="{BB962C8B-B14F-4D97-AF65-F5344CB8AC3E}">
        <p14:creationId xmlns:p14="http://schemas.microsoft.com/office/powerpoint/2010/main" val="23926231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Topics of lecture</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2</a:t>
            </a:fld>
            <a:endParaRPr lang="en-US" dirty="0"/>
          </a:p>
        </p:txBody>
      </p:sp>
    </p:spTree>
    <p:extLst>
      <p:ext uri="{BB962C8B-B14F-4D97-AF65-F5344CB8AC3E}">
        <p14:creationId xmlns:p14="http://schemas.microsoft.com/office/powerpoint/2010/main" val="3190174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60EB6BF0-8C99-408C-A7A0-89B074DE0523}" type="slidenum">
              <a:rPr lang="en-US" smtClean="0"/>
              <a:pPr/>
              <a:t>11</a:t>
            </a:fld>
            <a:endParaRPr lang="en-US" smtClean="0"/>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pPr eaLnBrk="1" hangingPunct="1"/>
            <a:r>
              <a:rPr lang="en-US" dirty="0" err="1" smtClean="0"/>
              <a:t>Biotische</a:t>
            </a:r>
            <a:r>
              <a:rPr lang="en-US" dirty="0" smtClean="0"/>
              <a:t> </a:t>
            </a:r>
            <a:r>
              <a:rPr lang="en-US" dirty="0" err="1" smtClean="0"/>
              <a:t>belangrijk</a:t>
            </a:r>
            <a:r>
              <a:rPr lang="en-US" dirty="0" smtClean="0"/>
              <a:t>, nu </a:t>
            </a:r>
            <a:r>
              <a:rPr lang="en-US" dirty="0" err="1" smtClean="0"/>
              <a:t>geen</a:t>
            </a:r>
            <a:r>
              <a:rPr lang="en-US" dirty="0" smtClean="0"/>
              <a:t> </a:t>
            </a:r>
            <a:r>
              <a:rPr lang="en-US" dirty="0" err="1" smtClean="0"/>
              <a:t>gegevens</a:t>
            </a:r>
            <a:r>
              <a:rPr lang="en-US" dirty="0" smtClean="0"/>
              <a:t>, </a:t>
            </a:r>
            <a:r>
              <a:rPr lang="en-US" dirty="0" err="1" smtClean="0"/>
              <a:t>niet</a:t>
            </a:r>
            <a:r>
              <a:rPr lang="en-US" dirty="0" smtClean="0"/>
              <a:t> </a:t>
            </a:r>
            <a:r>
              <a:rPr lang="en-US" dirty="0" err="1" smtClean="0"/>
              <a:t>gebruikt</a:t>
            </a:r>
            <a:r>
              <a:rPr lang="en-US" dirty="0" smtClean="0"/>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9F07F4F4-2FF9-4F50-9C8B-83636C4FEDCD}" type="slidenum">
              <a:rPr lang="en-US" smtClean="0"/>
              <a:pPr/>
              <a:t>12</a:t>
            </a:fld>
            <a:endParaRPr lang="en-US" smtClean="0"/>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pPr eaLnBrk="1" hangingPunct="1"/>
            <a:r>
              <a:rPr lang="en-US" dirty="0" err="1" smtClean="0"/>
              <a:t>Voorbeeld</a:t>
            </a:r>
            <a:r>
              <a:rPr lang="en-US" dirty="0" smtClean="0"/>
              <a:t> van </a:t>
            </a:r>
            <a:r>
              <a:rPr lang="en-US" dirty="0" err="1" smtClean="0"/>
              <a:t>biotische</a:t>
            </a:r>
            <a:r>
              <a:rPr lang="en-US" dirty="0" smtClean="0"/>
              <a:t> </a:t>
            </a:r>
            <a:r>
              <a:rPr lang="en-US" dirty="0" err="1" smtClean="0"/>
              <a:t>factoren</a:t>
            </a:r>
            <a:r>
              <a:rPr lang="en-US" dirty="0" smtClean="0"/>
              <a:t>: </a:t>
            </a:r>
            <a:r>
              <a:rPr lang="en-US" dirty="0" err="1" smtClean="0"/>
              <a:t>bestuivers</a:t>
            </a:r>
            <a:r>
              <a:rPr lang="en-US" dirty="0" smtClean="0"/>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60EB6BF0-8C99-408C-A7A0-89B074DE0523}" type="slidenum">
              <a:rPr lang="en-US" smtClean="0"/>
              <a:pPr/>
              <a:t>13</a:t>
            </a:fld>
            <a:endParaRPr lang="en-US" smtClean="0"/>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pPr eaLnBrk="1" hangingPunct="1"/>
            <a:r>
              <a:rPr lang="en-US" dirty="0" smtClean="0"/>
              <a:t>Accessibility depends on dispersal capabilities: often high with r-specialists, low with k-specialists.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43C1E86D-500D-4FF4-8ECE-D094EA281CB0}" type="slidenum">
              <a:rPr lang="en-US" smtClean="0"/>
              <a:pPr/>
              <a:t>14</a:t>
            </a:fld>
            <a:endParaRPr lang="en-US" smtClean="0"/>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p:spPr>
        <p:txBody>
          <a:bodyPr/>
          <a:lstStyle/>
          <a:p>
            <a:pPr eaLnBrk="1" hangingPunct="1"/>
            <a:r>
              <a:rPr lang="en-US" dirty="0" smtClean="0"/>
              <a:t>In this case rain forest on the right not accessible for the orchid as it cannot pass the dessert.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67A26C2A-2230-4D94-ACA0-5207F2411F7A}" type="slidenum">
              <a:rPr lang="en-US" smtClean="0"/>
              <a:pPr/>
              <a:t>15</a:t>
            </a:fld>
            <a:endParaRPr lang="en-US"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p:spPr>
        <p:txBody>
          <a:bodyPr/>
          <a:lstStyle/>
          <a:p>
            <a:pPr eaLnBrk="1" hangingPunct="1"/>
            <a:r>
              <a:rPr lang="en-US" dirty="0" smtClean="0"/>
              <a:t>Niche based</a:t>
            </a:r>
            <a:r>
              <a:rPr lang="en-US" baseline="0" dirty="0" smtClean="0"/>
              <a:t> on abiotic, biotic and accessibility criteria: overlapping part.</a:t>
            </a:r>
            <a:endParaRPr lang="en-US"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69F4ED72-AC3A-4511-AC1A-7E8DA7FA2DBA}" type="slidenum">
              <a:rPr lang="en-US" smtClean="0"/>
              <a:pPr/>
              <a:t>16</a:t>
            </a:fld>
            <a:endParaRPr lang="en-US" smtClean="0"/>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p:spPr>
        <p:txBody>
          <a:bodyPr/>
          <a:lstStyle/>
          <a:p>
            <a:pPr eaLnBrk="1" hangingPunct="1"/>
            <a:r>
              <a:rPr lang="en-US" dirty="0" smtClean="0"/>
              <a:t>Various examples</a:t>
            </a:r>
            <a:r>
              <a:rPr lang="en-US" baseline="0" dirty="0" smtClean="0"/>
              <a:t> of differences in A, B and M. Left is the ideal situation as usually only A is known and A should then be representative for the other two.</a:t>
            </a:r>
            <a:endParaRPr lang="en-US" dirty="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E0426F0C-616B-45FB-B875-6AFAE89EC8D7}" type="slidenum">
              <a:rPr lang="en-US" smtClean="0"/>
              <a:pPr/>
              <a:t>17</a:t>
            </a:fld>
            <a:endParaRPr lang="en-US" smtClean="0"/>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p:spPr>
        <p:txBody>
          <a:bodyPr/>
          <a:lstStyle/>
          <a:p>
            <a:pPr eaLnBrk="1" hangingPunct="1"/>
            <a:r>
              <a:rPr lang="en-US" dirty="0" smtClean="0"/>
              <a:t>The ideal</a:t>
            </a:r>
            <a:r>
              <a:rPr lang="en-US" baseline="0" dirty="0" smtClean="0"/>
              <a:t> situation A representative for other two. Also important: we only have presence data, but absence data not.  Absence means often: not part of inventory, not visited, thus unknown if taxon is present or absent.</a:t>
            </a:r>
            <a:endParaRPr lang="en-US" dirty="0"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First step:</a:t>
            </a:r>
            <a:r>
              <a:rPr lang="en-GB" baseline="0" dirty="0" smtClean="0"/>
              <a:t> collect data, specimen records per species. Brahms: Naturalis botanical data, GBIF worldwide.</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19</a:t>
            </a:fld>
            <a:endParaRPr lang="en-US" dirty="0"/>
          </a:p>
        </p:txBody>
      </p:sp>
    </p:spTree>
    <p:extLst>
      <p:ext uri="{BB962C8B-B14F-4D97-AF65-F5344CB8AC3E}">
        <p14:creationId xmlns:p14="http://schemas.microsoft.com/office/powerpoint/2010/main" val="28583696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GBIF example</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20</a:t>
            </a:fld>
            <a:endParaRPr lang="en-US" dirty="0"/>
          </a:p>
        </p:txBody>
      </p:sp>
    </p:spTree>
    <p:extLst>
      <p:ext uri="{BB962C8B-B14F-4D97-AF65-F5344CB8AC3E}">
        <p14:creationId xmlns:p14="http://schemas.microsoft.com/office/powerpoint/2010/main" val="262062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GBIF example</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21</a:t>
            </a:fld>
            <a:endParaRPr lang="en-US" dirty="0"/>
          </a:p>
        </p:txBody>
      </p:sp>
    </p:spTree>
    <p:extLst>
      <p:ext uri="{BB962C8B-B14F-4D97-AF65-F5344CB8AC3E}">
        <p14:creationId xmlns:p14="http://schemas.microsoft.com/office/powerpoint/2010/main" val="26206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20360362-CB37-4D8A-A18F-D85E2E0AEE45}" type="slidenum">
              <a:rPr lang="en-US" smtClean="0"/>
              <a:pPr/>
              <a:t>3</a:t>
            </a:fld>
            <a:endParaRPr lang="en-US" smtClean="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r>
              <a:rPr lang="en-US" dirty="0" smtClean="0"/>
              <a:t>History of species distribution modelling: how often SDM</a:t>
            </a:r>
            <a:r>
              <a:rPr lang="en-US" baseline="0" dirty="0" smtClean="0"/>
              <a:t> publications, taken from Web of Science (searching on topics and authors). Exponential increase.</a:t>
            </a:r>
            <a:endParaRPr lang="en-US"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SpeciesLink</a:t>
            </a:r>
            <a:r>
              <a:rPr lang="en-GB" dirty="0" smtClean="0"/>
              <a:t> is another source. Other herbarium databases (as long as not part already of GBIF), etc.</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22</a:t>
            </a:fld>
            <a:endParaRPr lang="en-US" dirty="0"/>
          </a:p>
        </p:txBody>
      </p:sp>
    </p:spTree>
    <p:extLst>
      <p:ext uri="{BB962C8B-B14F-4D97-AF65-F5344CB8AC3E}">
        <p14:creationId xmlns:p14="http://schemas.microsoft.com/office/powerpoint/2010/main" val="20209987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Data often not completely</a:t>
            </a:r>
            <a:r>
              <a:rPr lang="en-GB" baseline="0" dirty="0" smtClean="0"/>
              <a:t> reliable. Second step: cleaning of identifications</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24</a:t>
            </a:fld>
            <a:endParaRPr lang="en-US" dirty="0"/>
          </a:p>
        </p:txBody>
      </p:sp>
    </p:spTree>
    <p:extLst>
      <p:ext uri="{BB962C8B-B14F-4D97-AF65-F5344CB8AC3E}">
        <p14:creationId xmlns:p14="http://schemas.microsoft.com/office/powerpoint/2010/main" val="7306338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Check</a:t>
            </a:r>
            <a:r>
              <a:rPr lang="en-GB" baseline="0" dirty="0" smtClean="0"/>
              <a:t> if names exist</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25</a:t>
            </a:fld>
            <a:endParaRPr lang="en-US" dirty="0"/>
          </a:p>
        </p:txBody>
      </p:sp>
    </p:spTree>
    <p:extLst>
      <p:ext uri="{BB962C8B-B14F-4D97-AF65-F5344CB8AC3E}">
        <p14:creationId xmlns:p14="http://schemas.microsoft.com/office/powerpoint/2010/main" val="18241310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Check</a:t>
            </a:r>
            <a:r>
              <a:rPr lang="en-GB" baseline="0" dirty="0" smtClean="0"/>
              <a:t> if names exist</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26</a:t>
            </a:fld>
            <a:endParaRPr lang="en-US" dirty="0"/>
          </a:p>
        </p:txBody>
      </p:sp>
    </p:spTree>
    <p:extLst>
      <p:ext uri="{BB962C8B-B14F-4D97-AF65-F5344CB8AC3E}">
        <p14:creationId xmlns:p14="http://schemas.microsoft.com/office/powerpoint/2010/main" val="18241310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Check</a:t>
            </a:r>
            <a:r>
              <a:rPr lang="en-GB" baseline="0" dirty="0" smtClean="0"/>
              <a:t> if names exist</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27</a:t>
            </a:fld>
            <a:endParaRPr lang="en-US" dirty="0"/>
          </a:p>
        </p:txBody>
      </p:sp>
    </p:spTree>
    <p:extLst>
      <p:ext uri="{BB962C8B-B14F-4D97-AF65-F5344CB8AC3E}">
        <p14:creationId xmlns:p14="http://schemas.microsoft.com/office/powerpoint/2010/main" val="18241310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Check</a:t>
            </a:r>
            <a:r>
              <a:rPr lang="en-GB" baseline="0" dirty="0" smtClean="0"/>
              <a:t> if names exist</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28</a:t>
            </a:fld>
            <a:endParaRPr lang="en-US" dirty="0"/>
          </a:p>
        </p:txBody>
      </p:sp>
    </p:spTree>
    <p:extLst>
      <p:ext uri="{BB962C8B-B14F-4D97-AF65-F5344CB8AC3E}">
        <p14:creationId xmlns:p14="http://schemas.microsoft.com/office/powerpoint/2010/main" val="18241310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Check</a:t>
            </a:r>
            <a:r>
              <a:rPr lang="en-GB" baseline="0" dirty="0" smtClean="0"/>
              <a:t> if names exist</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29</a:t>
            </a:fld>
            <a:endParaRPr lang="en-US" dirty="0"/>
          </a:p>
        </p:txBody>
      </p:sp>
    </p:spTree>
    <p:extLst>
      <p:ext uri="{BB962C8B-B14F-4D97-AF65-F5344CB8AC3E}">
        <p14:creationId xmlns:p14="http://schemas.microsoft.com/office/powerpoint/2010/main" val="18241310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Two more examples of synonym cleaning.</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30</a:t>
            </a:fld>
            <a:endParaRPr lang="en-US" dirty="0"/>
          </a:p>
        </p:txBody>
      </p:sp>
    </p:spTree>
    <p:extLst>
      <p:ext uri="{BB962C8B-B14F-4D97-AF65-F5344CB8AC3E}">
        <p14:creationId xmlns:p14="http://schemas.microsoft.com/office/powerpoint/2010/main" val="4611572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Two more examples of synonym cleaning.</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31</a:t>
            </a:fld>
            <a:endParaRPr lang="en-US" dirty="0"/>
          </a:p>
        </p:txBody>
      </p:sp>
    </p:spTree>
    <p:extLst>
      <p:ext uri="{BB962C8B-B14F-4D97-AF65-F5344CB8AC3E}">
        <p14:creationId xmlns:p14="http://schemas.microsoft.com/office/powerpoint/2010/main" val="4611572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Third step: find coordinates for your collections.</a:t>
            </a:r>
            <a:r>
              <a:rPr lang="en-GB" baseline="0" dirty="0" smtClean="0"/>
              <a:t> Practice.</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32</a:t>
            </a:fld>
            <a:endParaRPr lang="en-US" dirty="0"/>
          </a:p>
        </p:txBody>
      </p:sp>
    </p:spTree>
    <p:extLst>
      <p:ext uri="{BB962C8B-B14F-4D97-AF65-F5344CB8AC3E}">
        <p14:creationId xmlns:p14="http://schemas.microsoft.com/office/powerpoint/2010/main" val="3529398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20360362-CB37-4D8A-A18F-D85E2E0AEE45}" type="slidenum">
              <a:rPr lang="en-US" smtClean="0"/>
              <a:pPr/>
              <a:t>4</a:t>
            </a:fld>
            <a:endParaRPr lang="en-US" smtClean="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r>
              <a:rPr lang="en-US" dirty="0" smtClean="0"/>
              <a:t>What is SDM, en </a:t>
            </a:r>
            <a:r>
              <a:rPr lang="en-US" dirty="0" err="1" smtClean="0"/>
              <a:t>meteen</a:t>
            </a:r>
            <a:r>
              <a:rPr lang="en-US" dirty="0" smtClean="0"/>
              <a:t> Niche </a:t>
            </a:r>
            <a:r>
              <a:rPr lang="en-US" dirty="0" err="1" smtClean="0"/>
              <a:t>theorie</a:t>
            </a:r>
            <a:endParaRPr lang="en-US" dirty="0"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All known</a:t>
            </a:r>
            <a:r>
              <a:rPr lang="en-GB" baseline="0" dirty="0" smtClean="0"/>
              <a:t> localities with collections in Asia.</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33</a:t>
            </a:fld>
            <a:endParaRPr lang="en-US" dirty="0"/>
          </a:p>
        </p:txBody>
      </p:sp>
    </p:spTree>
    <p:extLst>
      <p:ext uri="{BB962C8B-B14F-4D97-AF65-F5344CB8AC3E}">
        <p14:creationId xmlns:p14="http://schemas.microsoft.com/office/powerpoint/2010/main" val="25961453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Fourth step:</a:t>
            </a:r>
            <a:r>
              <a:rPr lang="en-GB" baseline="0" dirty="0" smtClean="0"/>
              <a:t> data layers with which you will make the SDM.</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34</a:t>
            </a:fld>
            <a:endParaRPr lang="en-US" dirty="0"/>
          </a:p>
        </p:txBody>
      </p:sp>
    </p:spTree>
    <p:extLst>
      <p:ext uri="{BB962C8B-B14F-4D97-AF65-F5344CB8AC3E}">
        <p14:creationId xmlns:p14="http://schemas.microsoft.com/office/powerpoint/2010/main" val="4863783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For climate data we will use </a:t>
            </a:r>
            <a:r>
              <a:rPr lang="en-GB" dirty="0" err="1" smtClean="0"/>
              <a:t>WorldClim</a:t>
            </a:r>
            <a:r>
              <a:rPr lang="en-GB" dirty="0" smtClean="0"/>
              <a:t>, but others are also available.</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35</a:t>
            </a:fld>
            <a:endParaRPr lang="en-US" dirty="0"/>
          </a:p>
        </p:txBody>
      </p:sp>
    </p:spTree>
    <p:extLst>
      <p:ext uri="{BB962C8B-B14F-4D97-AF65-F5344CB8AC3E}">
        <p14:creationId xmlns:p14="http://schemas.microsoft.com/office/powerpoint/2010/main" val="7414547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These are the 19 </a:t>
            </a:r>
            <a:r>
              <a:rPr lang="en-GB" dirty="0" err="1" smtClean="0"/>
              <a:t>bioclim</a:t>
            </a:r>
            <a:r>
              <a:rPr lang="en-GB" dirty="0" smtClean="0"/>
              <a:t> variables. Something</a:t>
            </a:r>
            <a:r>
              <a:rPr lang="en-GB" baseline="0" dirty="0" smtClean="0"/>
              <a:t> not done is erase the dependent ones.</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36</a:t>
            </a:fld>
            <a:endParaRPr lang="en-US" dirty="0"/>
          </a:p>
        </p:txBody>
      </p:sp>
    </p:spTree>
    <p:extLst>
      <p:ext uri="{BB962C8B-B14F-4D97-AF65-F5344CB8AC3E}">
        <p14:creationId xmlns:p14="http://schemas.microsoft.com/office/powerpoint/2010/main" val="1727434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Soil data were formerly</a:t>
            </a:r>
            <a:r>
              <a:rPr lang="en-GB" baseline="0" dirty="0" smtClean="0"/>
              <a:t> taken from FAO, now from ISRIC.</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38</a:t>
            </a:fld>
            <a:endParaRPr lang="en-US" dirty="0"/>
          </a:p>
        </p:txBody>
      </p:sp>
    </p:spTree>
    <p:extLst>
      <p:ext uri="{BB962C8B-B14F-4D97-AF65-F5344CB8AC3E}">
        <p14:creationId xmlns:p14="http://schemas.microsoft.com/office/powerpoint/2010/main" val="38544522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Examples</a:t>
            </a:r>
            <a:r>
              <a:rPr lang="en-GB" baseline="0" dirty="0" smtClean="0"/>
              <a:t> of soil variables.</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40</a:t>
            </a:fld>
            <a:endParaRPr lang="en-US" dirty="0"/>
          </a:p>
        </p:txBody>
      </p:sp>
    </p:spTree>
    <p:extLst>
      <p:ext uri="{BB962C8B-B14F-4D97-AF65-F5344CB8AC3E}">
        <p14:creationId xmlns:p14="http://schemas.microsoft.com/office/powerpoint/2010/main" val="10561354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Correlated variables omitted.</a:t>
            </a:r>
            <a:r>
              <a:rPr lang="en-GB" baseline="0" dirty="0" smtClean="0"/>
              <a:t> We will not do and only use climate.</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41</a:t>
            </a:fld>
            <a:endParaRPr lang="en-US" dirty="0"/>
          </a:p>
        </p:txBody>
      </p:sp>
    </p:spTree>
    <p:extLst>
      <p:ext uri="{BB962C8B-B14F-4D97-AF65-F5344CB8AC3E}">
        <p14:creationId xmlns:p14="http://schemas.microsoft.com/office/powerpoint/2010/main" val="41980405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Fifth</a:t>
            </a:r>
            <a:r>
              <a:rPr lang="en-GB" baseline="0" dirty="0" smtClean="0"/>
              <a:t> phase: select an algorithm to calculate </a:t>
            </a:r>
            <a:r>
              <a:rPr lang="en-GB" baseline="0" smtClean="0"/>
              <a:t>sdms</a:t>
            </a:r>
            <a:endParaRPr lang="en-GB"/>
          </a:p>
        </p:txBody>
      </p:sp>
      <p:sp>
        <p:nvSpPr>
          <p:cNvPr id="4" name="Slide Number Placeholder 3"/>
          <p:cNvSpPr>
            <a:spLocks noGrp="1"/>
          </p:cNvSpPr>
          <p:nvPr>
            <p:ph type="sldNum" sz="quarter" idx="10"/>
          </p:nvPr>
        </p:nvSpPr>
        <p:spPr/>
        <p:txBody>
          <a:bodyPr/>
          <a:lstStyle/>
          <a:p>
            <a:fld id="{176C979C-240D-45CE-8C11-67D1E4B94A3D}" type="slidenum">
              <a:rPr lang="en-US" smtClean="0"/>
              <a:pPr/>
              <a:t>42</a:t>
            </a:fld>
            <a:endParaRPr lang="en-US" dirty="0"/>
          </a:p>
        </p:txBody>
      </p:sp>
    </p:spTree>
    <p:extLst>
      <p:ext uri="{BB962C8B-B14F-4D97-AF65-F5344CB8AC3E}">
        <p14:creationId xmlns:p14="http://schemas.microsoft.com/office/powerpoint/2010/main" val="6175338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Different </a:t>
            </a:r>
            <a:r>
              <a:rPr lang="en-GB" dirty="0" err="1" smtClean="0"/>
              <a:t>algoritms</a:t>
            </a:r>
            <a:r>
              <a:rPr lang="en-GB" dirty="0" smtClean="0"/>
              <a:t>,</a:t>
            </a:r>
            <a:r>
              <a:rPr lang="en-GB" baseline="0" dirty="0" smtClean="0"/>
              <a:t> </a:t>
            </a:r>
            <a:r>
              <a:rPr lang="en-GB" baseline="0" dirty="0" err="1" smtClean="0"/>
              <a:t>Maxent</a:t>
            </a:r>
            <a:r>
              <a:rPr lang="en-GB" baseline="0" dirty="0" smtClean="0"/>
              <a:t> best, especially with low sample sizes.</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43</a:t>
            </a:fld>
            <a:endParaRPr lang="en-US" dirty="0"/>
          </a:p>
        </p:txBody>
      </p:sp>
    </p:spTree>
    <p:extLst>
      <p:ext uri="{BB962C8B-B14F-4D97-AF65-F5344CB8AC3E}">
        <p14:creationId xmlns:p14="http://schemas.microsoft.com/office/powerpoint/2010/main" val="36381637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Most collections contain too few records (grid cells) and cannot be modelled.</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44</a:t>
            </a:fld>
            <a:endParaRPr lang="en-US" dirty="0"/>
          </a:p>
        </p:txBody>
      </p:sp>
    </p:spTree>
    <p:extLst>
      <p:ext uri="{BB962C8B-B14F-4D97-AF65-F5344CB8AC3E}">
        <p14:creationId xmlns:p14="http://schemas.microsoft.com/office/powerpoint/2010/main" val="1598006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20360362-CB37-4D8A-A18F-D85E2E0AEE45}" type="slidenum">
              <a:rPr lang="en-US" smtClean="0"/>
              <a:pPr/>
              <a:t>5</a:t>
            </a:fld>
            <a:endParaRPr lang="en-US" smtClean="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Interface of </a:t>
            </a:r>
            <a:r>
              <a:rPr lang="en-GB" dirty="0" err="1" smtClean="0"/>
              <a:t>Maxent</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45</a:t>
            </a:fld>
            <a:endParaRPr lang="en-US" dirty="0"/>
          </a:p>
        </p:txBody>
      </p:sp>
    </p:spTree>
    <p:extLst>
      <p:ext uri="{BB962C8B-B14F-4D97-AF65-F5344CB8AC3E}">
        <p14:creationId xmlns:p14="http://schemas.microsoft.com/office/powerpoint/2010/main" val="16934564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nl-NL" dirty="0" smtClean="0"/>
              <a:t>Vervolgens gebruiken we klimaat gegevens (temperatuur/neerslag/bodem)</a:t>
            </a:r>
            <a:r>
              <a:rPr lang="nl-NL" baseline="0" dirty="0" smtClean="0"/>
              <a:t> om te onderzoeken wat de overeenkomst is in klimaat en het voorkomen van een soort. </a:t>
            </a:r>
            <a:r>
              <a:rPr lang="nl-NL" baseline="0" dirty="0" err="1" smtClean="0"/>
              <a:t>B.v</a:t>
            </a:r>
            <a:r>
              <a:rPr lang="nl-NL" baseline="0" dirty="0" smtClean="0"/>
              <a:t>. een soort komt uitsluitend voor wanneer de temperatuur tussen de 18-25 graden ligt en er voldoende neerslag valt.</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46</a:t>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nl-NL" dirty="0" smtClean="0"/>
              <a:t>Dit wordt gedaan met een computer programma</a:t>
            </a:r>
            <a:r>
              <a:rPr lang="nl-NL" baseline="0" dirty="0" smtClean="0"/>
              <a:t> (links)</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47</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nl-NL" dirty="0" smtClean="0"/>
              <a:t>En dit resulteert</a:t>
            </a:r>
            <a:r>
              <a:rPr lang="nl-NL" baseline="0" dirty="0" smtClean="0"/>
              <a:t> in een kaart die voorspeld waar een soort voorkomt. Witte stipjes zijn de collecties en waar het rood/oranje is komt de soort waarschijnlijk voor. Op deze manier is het mogelijk om voor de 79% van Borneo waar geen collecties van zijn te voorspellen welke soorten voorkomen.</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48</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Last phase: testing if model deviates from random</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49</a:t>
            </a:fld>
            <a:endParaRPr lang="en-US" dirty="0"/>
          </a:p>
        </p:txBody>
      </p:sp>
    </p:spTree>
    <p:extLst>
      <p:ext uri="{BB962C8B-B14F-4D97-AF65-F5344CB8AC3E}">
        <p14:creationId xmlns:p14="http://schemas.microsoft.com/office/powerpoint/2010/main" val="41120994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Border</a:t>
            </a:r>
            <a:r>
              <a:rPr lang="en-GB" baseline="0" dirty="0" smtClean="0"/>
              <a:t> effect: </a:t>
            </a:r>
            <a:r>
              <a:rPr lang="en-GB" baseline="0" dirty="0" err="1" smtClean="0"/>
              <a:t>deel</a:t>
            </a:r>
            <a:r>
              <a:rPr lang="en-GB" baseline="0" dirty="0" smtClean="0"/>
              <a:t> </a:t>
            </a:r>
            <a:r>
              <a:rPr lang="en-GB" baseline="0" dirty="0" err="1" smtClean="0"/>
              <a:t>verspreiding</a:t>
            </a:r>
            <a:r>
              <a:rPr lang="en-GB" baseline="0" dirty="0" smtClean="0"/>
              <a:t> versus complete.</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50</a:t>
            </a:fld>
            <a:endParaRPr lang="en-US" dirty="0"/>
          </a:p>
        </p:txBody>
      </p:sp>
    </p:spTree>
    <p:extLst>
      <p:ext uri="{BB962C8B-B14F-4D97-AF65-F5344CB8AC3E}">
        <p14:creationId xmlns:p14="http://schemas.microsoft.com/office/powerpoint/2010/main" val="7931943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Rood: </a:t>
            </a:r>
            <a:r>
              <a:rPr lang="en-GB" dirty="0" err="1" smtClean="0"/>
              <a:t>underpredicted</a:t>
            </a:r>
            <a:r>
              <a:rPr lang="en-GB" dirty="0" smtClean="0"/>
              <a:t>,</a:t>
            </a:r>
            <a:r>
              <a:rPr lang="en-GB" baseline="0" dirty="0" smtClean="0"/>
              <a:t> </a:t>
            </a:r>
            <a:r>
              <a:rPr lang="en-GB" baseline="0" dirty="0" err="1" smtClean="0"/>
              <a:t>groen</a:t>
            </a:r>
            <a:r>
              <a:rPr lang="en-GB" baseline="0" dirty="0" smtClean="0"/>
              <a:t>: </a:t>
            </a:r>
            <a:r>
              <a:rPr lang="en-GB" baseline="0" dirty="0" err="1" smtClean="0"/>
              <a:t>overprediction</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51</a:t>
            </a:fld>
            <a:endParaRPr lang="en-US" dirty="0"/>
          </a:p>
        </p:txBody>
      </p:sp>
    </p:spTree>
    <p:extLst>
      <p:ext uri="{BB962C8B-B14F-4D97-AF65-F5344CB8AC3E}">
        <p14:creationId xmlns:p14="http://schemas.microsoft.com/office/powerpoint/2010/main" val="19529619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Nul</a:t>
            </a:r>
            <a:r>
              <a:rPr lang="en-GB" dirty="0" smtClean="0"/>
              <a:t> </a:t>
            </a:r>
            <a:r>
              <a:rPr lang="en-GB" dirty="0" err="1" smtClean="0"/>
              <a:t>modellen</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52</a:t>
            </a:fld>
            <a:endParaRPr lang="en-US" dirty="0"/>
          </a:p>
        </p:txBody>
      </p:sp>
    </p:spTree>
    <p:extLst>
      <p:ext uri="{BB962C8B-B14F-4D97-AF65-F5344CB8AC3E}">
        <p14:creationId xmlns:p14="http://schemas.microsoft.com/office/powerpoint/2010/main" val="5947690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2BAD4C7-244D-4366-B3B7-F89ED7B205C4}" type="slidenum">
              <a:rPr lang="en-US" sz="1200"/>
              <a:pPr algn="r"/>
              <a:t>53</a:t>
            </a:fld>
            <a:endParaRPr 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2BAD4C7-244D-4366-B3B7-F89ED7B205C4}" type="slidenum">
              <a:rPr lang="en-US" sz="1200"/>
              <a:pPr algn="r"/>
              <a:t>54</a:t>
            </a:fld>
            <a:endParaRPr 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r>
              <a:rPr lang="en-US" dirty="0" smtClean="0"/>
              <a:t>Also independent on how many specimens.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F4282CD3-D94D-4368-9E53-730FEEBFAE5D}" type="slidenum">
              <a:rPr lang="en-US" smtClean="0"/>
              <a:pPr/>
              <a:t>6</a:t>
            </a:fld>
            <a:endParaRPr lang="en-US" smtClean="0"/>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p:spPr>
        <p:txBody>
          <a:bodyPr/>
          <a:lstStyle/>
          <a:p>
            <a:pPr eaLnBrk="1" hangingPunct="1"/>
            <a:r>
              <a:rPr lang="en-US" dirty="0" smtClean="0"/>
              <a:t>Niche van </a:t>
            </a:r>
            <a:r>
              <a:rPr lang="en-US" dirty="0" err="1" smtClean="0"/>
              <a:t>aap</a:t>
            </a:r>
            <a:r>
              <a:rPr lang="en-US" dirty="0" smtClean="0"/>
              <a:t>: </a:t>
            </a:r>
            <a:r>
              <a:rPr lang="en-US" dirty="0" err="1" smtClean="0"/>
              <a:t>waar</a:t>
            </a:r>
            <a:r>
              <a:rPr lang="en-US" dirty="0" smtClean="0"/>
              <a:t> </a:t>
            </a:r>
            <a:r>
              <a:rPr lang="en-US" dirty="0" err="1" smtClean="0"/>
              <a:t>optimaal</a:t>
            </a:r>
            <a:r>
              <a:rPr lang="en-US" dirty="0" smtClean="0"/>
              <a:t> op basis van </a:t>
            </a:r>
            <a:r>
              <a:rPr lang="en-US" dirty="0" err="1" smtClean="0"/>
              <a:t>drie</a:t>
            </a:r>
            <a:r>
              <a:rPr lang="en-US" dirty="0" smtClean="0"/>
              <a:t> </a:t>
            </a:r>
            <a:r>
              <a:rPr lang="en-US" dirty="0" err="1" smtClean="0"/>
              <a:t>variabelen</a:t>
            </a:r>
            <a:r>
              <a:rPr lang="en-US" dirty="0" smtClean="0"/>
              <a:t>, </a:t>
            </a:r>
            <a:r>
              <a:rPr lang="en-US" dirty="0" err="1" smtClean="0"/>
              <a:t>meer</a:t>
            </a:r>
            <a:r>
              <a:rPr lang="en-US" dirty="0" smtClean="0"/>
              <a:t> </a:t>
            </a:r>
            <a:r>
              <a:rPr lang="en-US" dirty="0" err="1" smtClean="0"/>
              <a:t>natuurlijk</a:t>
            </a:r>
            <a:r>
              <a:rPr lang="en-US" dirty="0" smtClean="0"/>
              <a:t> toe</a:t>
            </a:r>
            <a:r>
              <a:rPr lang="en-US" baseline="0" dirty="0" smtClean="0"/>
              <a:t> </a:t>
            </a:r>
            <a:r>
              <a:rPr lang="en-US" baseline="0" dirty="0" err="1" smtClean="0"/>
              <a:t>te</a:t>
            </a:r>
            <a:r>
              <a:rPr lang="en-US" baseline="0" dirty="0" smtClean="0"/>
              <a:t> </a:t>
            </a:r>
            <a:r>
              <a:rPr lang="en-US" baseline="0" dirty="0" err="1" smtClean="0"/>
              <a:t>voegen</a:t>
            </a:r>
            <a:r>
              <a:rPr lang="en-US" baseline="0" dirty="0" smtClean="0"/>
              <a:t>.</a:t>
            </a:r>
            <a:endParaRPr lang="en-US" dirty="0"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2BAD4C7-244D-4366-B3B7-F89ED7B205C4}" type="slidenum">
              <a:rPr lang="en-US" sz="1200"/>
              <a:pPr algn="r"/>
              <a:t>55</a:t>
            </a:fld>
            <a:endParaRPr 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2BAD4C7-244D-4366-B3B7-F89ED7B205C4}" type="slidenum">
              <a:rPr lang="en-US" sz="1200"/>
              <a:pPr algn="r"/>
              <a:t>56</a:t>
            </a:fld>
            <a:endParaRPr 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r>
              <a:rPr lang="en-US" dirty="0" err="1" smtClean="0"/>
              <a:t>Aantal</a:t>
            </a:r>
            <a:r>
              <a:rPr lang="en-US" dirty="0" smtClean="0"/>
              <a:t> pseudo-</a:t>
            </a:r>
            <a:r>
              <a:rPr lang="en-US" dirty="0" err="1" smtClean="0"/>
              <a:t>afwezigheden</a:t>
            </a:r>
            <a:r>
              <a:rPr lang="en-US" baseline="0" dirty="0" smtClean="0"/>
              <a:t> </a:t>
            </a:r>
            <a:r>
              <a:rPr lang="en-US" baseline="0" dirty="0" err="1" smtClean="0"/>
              <a:t>moet</a:t>
            </a:r>
            <a:r>
              <a:rPr lang="en-US" baseline="0" dirty="0" smtClean="0"/>
              <a:t> </a:t>
            </a:r>
            <a:r>
              <a:rPr lang="en-US" baseline="0" dirty="0" err="1" smtClean="0"/>
              <a:t>groot</a:t>
            </a:r>
            <a:r>
              <a:rPr lang="en-US" baseline="0" dirty="0" smtClean="0"/>
              <a:t> </a:t>
            </a:r>
            <a:r>
              <a:rPr lang="en-US" baseline="0" dirty="0" err="1" smtClean="0"/>
              <a:t>zijn</a:t>
            </a:r>
            <a:r>
              <a:rPr lang="en-US" baseline="0" dirty="0" smtClean="0"/>
              <a:t>!</a:t>
            </a:r>
            <a:endParaRPr lang="en-US" dirty="0"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2BAD4C7-244D-4366-B3B7-F89ED7B205C4}" type="slidenum">
              <a:rPr lang="en-US" sz="1200"/>
              <a:pPr algn="r"/>
              <a:t>57</a:t>
            </a:fld>
            <a:endParaRPr 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r>
              <a:rPr lang="en-US" dirty="0" smtClean="0"/>
              <a:t>In wit met </a:t>
            </a:r>
            <a:r>
              <a:rPr lang="en-US" dirty="0" err="1" smtClean="0"/>
              <a:t>zwart</a:t>
            </a:r>
            <a:r>
              <a:rPr lang="en-US" dirty="0" smtClean="0"/>
              <a:t>:</a:t>
            </a:r>
            <a:r>
              <a:rPr lang="en-US" baseline="0" dirty="0" smtClean="0"/>
              <a:t> </a:t>
            </a:r>
            <a:r>
              <a:rPr lang="en-US" baseline="0" dirty="0" err="1" smtClean="0"/>
              <a:t>aanwezig</a:t>
            </a:r>
            <a:r>
              <a:rPr lang="en-US" baseline="0" dirty="0" smtClean="0"/>
              <a:t>, </a:t>
            </a:r>
            <a:r>
              <a:rPr lang="en-US" baseline="0" dirty="0" err="1" smtClean="0"/>
              <a:t>zwarte</a:t>
            </a:r>
            <a:r>
              <a:rPr lang="en-US" baseline="0" dirty="0" smtClean="0"/>
              <a:t> pseudo absence.</a:t>
            </a:r>
            <a:endParaRPr lang="en-US" dirty="0"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2BAD4C7-244D-4366-B3B7-F89ED7B205C4}" type="slidenum">
              <a:rPr lang="en-US" sz="1200"/>
              <a:pPr algn="r"/>
              <a:t>58</a:t>
            </a:fld>
            <a:endParaRPr 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r>
              <a:rPr lang="en-US" dirty="0" smtClean="0"/>
              <a:t>Prevalence</a:t>
            </a:r>
            <a:r>
              <a:rPr lang="en-US" baseline="0" dirty="0" smtClean="0"/>
              <a:t> with 69 presence data</a:t>
            </a:r>
            <a:endParaRPr lang="en-US" dirty="0"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2BAD4C7-244D-4366-B3B7-F89ED7B205C4}" type="slidenum">
              <a:rPr lang="en-US" sz="1200"/>
              <a:pPr algn="r"/>
              <a:t>59</a:t>
            </a:fld>
            <a:endParaRPr 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A5F69F-F228-4206-8AF0-466512BD43C5}" type="slidenum">
              <a:rPr lang="en-GB"/>
              <a:pPr/>
              <a:t>60</a:t>
            </a:fld>
            <a:endParaRPr lang="en-GB"/>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p:txBody>
          <a:bodyPr/>
          <a:lstStyle/>
          <a:p>
            <a:r>
              <a:rPr lang="en-GB" dirty="0" smtClean="0"/>
              <a:t>Area</a:t>
            </a:r>
            <a:r>
              <a:rPr lang="en-GB" baseline="0" dirty="0" smtClean="0"/>
              <a:t> under the curve is in fact an error analysis. You like presence and absence to be 100% and you do not want false conditions, thus an absence when something is present, or the other way around (B and C). In the table on the left the SDM value for every presence and pseudo-absence, on the right ranked according to height of SDM value</a:t>
            </a:r>
            <a:endParaRPr lang="en-GB"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A5F69F-F228-4206-8AF0-466512BD43C5}" type="slidenum">
              <a:rPr lang="en-GB"/>
              <a:pPr/>
              <a:t>61</a:t>
            </a:fld>
            <a:endParaRPr lang="en-GB"/>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p:txBody>
          <a:bodyPr/>
          <a:lstStyle/>
          <a:p>
            <a:endParaRPr lang="en-GB"/>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A5F69F-F228-4206-8AF0-466512BD43C5}" type="slidenum">
              <a:rPr lang="en-GB"/>
              <a:pPr/>
              <a:t>62</a:t>
            </a:fld>
            <a:endParaRPr lang="en-GB"/>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p:txBody>
          <a:bodyPr/>
          <a:lstStyle/>
          <a:p>
            <a:endParaRPr lang="en-GB"/>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2BAD4C7-244D-4366-B3B7-F89ED7B205C4}" type="slidenum">
              <a:rPr lang="en-US" sz="1200"/>
              <a:pPr algn="r"/>
              <a:t>63</a:t>
            </a:fld>
            <a:endParaRPr 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2BAD4C7-244D-4366-B3B7-F89ED7B205C4}" type="slidenum">
              <a:rPr lang="en-US" sz="1200"/>
              <a:pPr algn="r"/>
              <a:t>64</a:t>
            </a:fld>
            <a:endParaRPr 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20360362-CB37-4D8A-A18F-D85E2E0AEE45}" type="slidenum">
              <a:rPr lang="en-US" smtClean="0"/>
              <a:pPr/>
              <a:t>7</a:t>
            </a:fld>
            <a:endParaRPr lang="en-US" smtClean="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r>
              <a:rPr lang="en-US" dirty="0" err="1" smtClean="0"/>
              <a:t>Geimplementeerd</a:t>
            </a:r>
            <a:r>
              <a:rPr lang="en-US" dirty="0" smtClean="0"/>
              <a:t> in niche</a:t>
            </a:r>
            <a:r>
              <a:rPr lang="en-US" baseline="0" dirty="0" smtClean="0"/>
              <a:t> models 1999 (GARP): </a:t>
            </a:r>
            <a:r>
              <a:rPr lang="en-US" baseline="0" dirty="0" err="1" smtClean="0"/>
              <a:t>belangrijk</a:t>
            </a:r>
            <a:r>
              <a:rPr lang="en-US" baseline="0" dirty="0" smtClean="0"/>
              <a:t> </a:t>
            </a:r>
            <a:r>
              <a:rPr lang="en-US" baseline="0" dirty="0" err="1" smtClean="0"/>
              <a:t>dat</a:t>
            </a:r>
            <a:r>
              <a:rPr lang="en-US" baseline="0" dirty="0" smtClean="0"/>
              <a:t> niche </a:t>
            </a:r>
            <a:r>
              <a:rPr lang="en-US" baseline="0" dirty="0" err="1" smtClean="0"/>
              <a:t>voorkeuren</a:t>
            </a:r>
            <a:r>
              <a:rPr lang="en-US" baseline="0" dirty="0" smtClean="0"/>
              <a:t> </a:t>
            </a:r>
            <a:r>
              <a:rPr lang="en-US" baseline="0" dirty="0" err="1" smtClean="0"/>
              <a:t>conservatief</a:t>
            </a:r>
            <a:r>
              <a:rPr lang="en-US" baseline="0" dirty="0" smtClean="0"/>
              <a:t> </a:t>
            </a:r>
            <a:r>
              <a:rPr lang="en-US" baseline="0" dirty="0" err="1" smtClean="0"/>
              <a:t>zijn</a:t>
            </a:r>
            <a:r>
              <a:rPr lang="en-US" baseline="0" dirty="0" smtClean="0"/>
              <a:t>, </a:t>
            </a:r>
            <a:r>
              <a:rPr lang="en-US" baseline="0" dirty="0" err="1" smtClean="0"/>
              <a:t>zo</a:t>
            </a:r>
            <a:r>
              <a:rPr lang="en-US" baseline="0" dirty="0" smtClean="0"/>
              <a:t> </a:t>
            </a:r>
            <a:r>
              <a:rPr lang="en-US" baseline="0" dirty="0" err="1" smtClean="0"/>
              <a:t>terug</a:t>
            </a:r>
            <a:r>
              <a:rPr lang="en-US" baseline="0" dirty="0" smtClean="0"/>
              <a:t> in </a:t>
            </a:r>
            <a:r>
              <a:rPr lang="en-US" baseline="0" dirty="0" err="1" smtClean="0"/>
              <a:t>tijd</a:t>
            </a:r>
            <a:r>
              <a:rPr lang="en-US" baseline="0" dirty="0" smtClean="0"/>
              <a:t> en </a:t>
            </a:r>
            <a:r>
              <a:rPr lang="en-US" baseline="0" dirty="0" err="1" smtClean="0"/>
              <a:t>voorwaarts</a:t>
            </a:r>
            <a:r>
              <a:rPr lang="en-US" baseline="0" dirty="0" smtClean="0"/>
              <a:t> </a:t>
            </a:r>
            <a:r>
              <a:rPr lang="en-US" baseline="0" dirty="0" err="1" smtClean="0"/>
              <a:t>te</a:t>
            </a:r>
            <a:r>
              <a:rPr lang="en-US" baseline="0" dirty="0" smtClean="0"/>
              <a:t> </a:t>
            </a:r>
            <a:r>
              <a:rPr lang="en-US" baseline="0" dirty="0" err="1" smtClean="0"/>
              <a:t>modelleren</a:t>
            </a:r>
            <a:r>
              <a:rPr lang="en-US" baseline="0" dirty="0" smtClean="0"/>
              <a:t>.</a:t>
            </a:r>
            <a:endParaRPr lang="en-US" dirty="0"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2BAD4C7-244D-4366-B3B7-F89ED7B205C4}" type="slidenum">
              <a:rPr lang="en-US" sz="1200"/>
              <a:pPr algn="r"/>
              <a:t>65</a:t>
            </a:fld>
            <a:endParaRPr 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2BAD4C7-244D-4366-B3B7-F89ED7B205C4}" type="slidenum">
              <a:rPr lang="en-US" sz="1200"/>
              <a:pPr algn="r"/>
              <a:t>66</a:t>
            </a:fld>
            <a:endParaRPr 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2BAD4C7-244D-4366-B3B7-F89ED7B205C4}" type="slidenum">
              <a:rPr lang="en-US" sz="1200"/>
              <a:pPr algn="r"/>
              <a:t>67</a:t>
            </a:fld>
            <a:endParaRPr 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2BAD4C7-244D-4366-B3B7-F89ED7B205C4}" type="slidenum">
              <a:rPr lang="en-US" sz="1200"/>
              <a:pPr algn="r"/>
              <a:t>68</a:t>
            </a:fld>
            <a:endParaRPr 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2BAD4C7-244D-4366-B3B7-F89ED7B205C4}" type="slidenum">
              <a:rPr lang="en-US" sz="1200"/>
              <a:pPr algn="r"/>
              <a:t>69</a:t>
            </a:fld>
            <a:endParaRPr 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2BAD4C7-244D-4366-B3B7-F89ED7B205C4}" type="slidenum">
              <a:rPr lang="en-US" sz="1200"/>
              <a:pPr algn="r"/>
              <a:t>70</a:t>
            </a:fld>
            <a:endParaRPr 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2BAD4C7-244D-4366-B3B7-F89ED7B205C4}" type="slidenum">
              <a:rPr lang="en-US" sz="1200"/>
              <a:pPr algn="r"/>
              <a:t>71</a:t>
            </a:fld>
            <a:endParaRPr 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2BAD4C7-244D-4366-B3B7-F89ED7B205C4}" type="slidenum">
              <a:rPr lang="en-US" sz="1200"/>
              <a:pPr algn="r"/>
              <a:t>72</a:t>
            </a:fld>
            <a:endParaRPr 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F2BAD4C7-244D-4366-B3B7-F89ED7B205C4}" type="slidenum">
              <a:rPr lang="en-US" sz="1200"/>
              <a:pPr algn="r"/>
              <a:t>73</a:t>
            </a:fld>
            <a:endParaRPr lang="en-US" sz="12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F4282CD3-D94D-4368-9E53-730FEEBFAE5D}" type="slidenum">
              <a:rPr lang="en-US" smtClean="0"/>
              <a:pPr/>
              <a:t>79</a:t>
            </a:fld>
            <a:endParaRPr lang="en-US" smtClean="0"/>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p:spPr>
        <p:txBody>
          <a:bodyPr/>
          <a:lstStyle/>
          <a:p>
            <a:pPr eaLnBrk="1" hangingPunct="1"/>
            <a:r>
              <a:rPr lang="en-US" dirty="0" smtClean="0"/>
              <a:t>Niche van </a:t>
            </a:r>
            <a:r>
              <a:rPr lang="en-US" dirty="0" err="1" smtClean="0"/>
              <a:t>aap</a:t>
            </a:r>
            <a:r>
              <a:rPr lang="en-US" dirty="0" smtClean="0"/>
              <a:t>: </a:t>
            </a:r>
            <a:r>
              <a:rPr lang="en-US" dirty="0" err="1" smtClean="0"/>
              <a:t>waar</a:t>
            </a:r>
            <a:r>
              <a:rPr lang="en-US" dirty="0" smtClean="0"/>
              <a:t> </a:t>
            </a:r>
            <a:r>
              <a:rPr lang="en-US" dirty="0" err="1" smtClean="0"/>
              <a:t>optimaal</a:t>
            </a:r>
            <a:r>
              <a:rPr lang="en-US" dirty="0" smtClean="0"/>
              <a:t> op basis van </a:t>
            </a:r>
            <a:r>
              <a:rPr lang="en-US" dirty="0" err="1" smtClean="0"/>
              <a:t>drie</a:t>
            </a:r>
            <a:r>
              <a:rPr lang="en-US" dirty="0" smtClean="0"/>
              <a:t> </a:t>
            </a:r>
            <a:r>
              <a:rPr lang="en-US" dirty="0" err="1" smtClean="0"/>
              <a:t>variabelen</a:t>
            </a:r>
            <a:r>
              <a:rPr lang="en-US" dirty="0" smtClean="0"/>
              <a:t>, </a:t>
            </a:r>
            <a:r>
              <a:rPr lang="en-US" dirty="0" err="1" smtClean="0"/>
              <a:t>meer</a:t>
            </a:r>
            <a:r>
              <a:rPr lang="en-US" dirty="0" smtClean="0"/>
              <a:t> </a:t>
            </a:r>
            <a:r>
              <a:rPr lang="en-US" dirty="0" err="1" smtClean="0"/>
              <a:t>natuurlijk</a:t>
            </a:r>
            <a:r>
              <a:rPr lang="en-US" dirty="0" smtClean="0"/>
              <a:t> toe</a:t>
            </a:r>
            <a:r>
              <a:rPr lang="en-US" baseline="0" dirty="0" smtClean="0"/>
              <a:t> </a:t>
            </a:r>
            <a:r>
              <a:rPr lang="en-US" baseline="0" dirty="0" err="1" smtClean="0"/>
              <a:t>te</a:t>
            </a:r>
            <a:r>
              <a:rPr lang="en-US" baseline="0" dirty="0" smtClean="0"/>
              <a:t> </a:t>
            </a:r>
            <a:r>
              <a:rPr lang="en-US" baseline="0" dirty="0" err="1" smtClean="0"/>
              <a:t>voegen</a:t>
            </a:r>
            <a:r>
              <a:rPr lang="en-US" baseline="0" dirty="0" smtClean="0"/>
              <a:t>.</a:t>
            </a:r>
            <a:endParaRPr lang="en-US"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20360362-CB37-4D8A-A18F-D85E2E0AEE45}" type="slidenum">
              <a:rPr lang="en-US" smtClean="0"/>
              <a:pPr/>
              <a:t>8</a:t>
            </a:fld>
            <a:endParaRPr lang="en-US" smtClean="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r>
              <a:rPr lang="en-US" dirty="0" smtClean="0"/>
              <a:t>First model makers, already cited almost 4000 times.</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Solanum</a:t>
            </a:r>
            <a:r>
              <a:rPr lang="en-GB" dirty="0" smtClean="0"/>
              <a:t> (tomato) species, each a slightly different niche.</a:t>
            </a:r>
            <a:r>
              <a:rPr lang="en-GB" baseline="0" dirty="0" smtClean="0"/>
              <a:t> Lines give mean values per variable, on variable the variation.</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80</a:t>
            </a:fld>
            <a:endParaRPr lang="en-US" dirty="0"/>
          </a:p>
        </p:txBody>
      </p:sp>
    </p:spTree>
    <p:extLst>
      <p:ext uri="{BB962C8B-B14F-4D97-AF65-F5344CB8AC3E}">
        <p14:creationId xmlns:p14="http://schemas.microsoft.com/office/powerpoint/2010/main" val="14434533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Oenothera</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81</a:t>
            </a:fld>
            <a:endParaRPr lang="en-US" dirty="0"/>
          </a:p>
        </p:txBody>
      </p:sp>
    </p:spTree>
    <p:extLst>
      <p:ext uri="{BB962C8B-B14F-4D97-AF65-F5344CB8AC3E}">
        <p14:creationId xmlns:p14="http://schemas.microsoft.com/office/powerpoint/2010/main" val="279516940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Distributions</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82</a:t>
            </a:fld>
            <a:endParaRPr lang="en-US" dirty="0"/>
          </a:p>
        </p:txBody>
      </p:sp>
    </p:spTree>
    <p:extLst>
      <p:ext uri="{BB962C8B-B14F-4D97-AF65-F5344CB8AC3E}">
        <p14:creationId xmlns:p14="http://schemas.microsoft.com/office/powerpoint/2010/main" val="294255227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Reactions</a:t>
            </a:r>
            <a:r>
              <a:rPr lang="en-GB" baseline="0" dirty="0" smtClean="0"/>
              <a:t> to species to mean annual temp. Every colour different species/subspecies</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83</a:t>
            </a:fld>
            <a:endParaRPr lang="en-US" dirty="0"/>
          </a:p>
        </p:txBody>
      </p:sp>
    </p:spTree>
    <p:extLst>
      <p:ext uri="{BB962C8B-B14F-4D97-AF65-F5344CB8AC3E}">
        <p14:creationId xmlns:p14="http://schemas.microsoft.com/office/powerpoint/2010/main" val="126055389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Impatiens species (new),</a:t>
            </a:r>
            <a:r>
              <a:rPr lang="en-GB" baseline="0" dirty="0" smtClean="0"/>
              <a:t> naturally present in Himalayas</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84</a:t>
            </a:fld>
            <a:endParaRPr lang="en-US" dirty="0"/>
          </a:p>
        </p:txBody>
      </p:sp>
    </p:spTree>
    <p:extLst>
      <p:ext uri="{BB962C8B-B14F-4D97-AF65-F5344CB8AC3E}">
        <p14:creationId xmlns:p14="http://schemas.microsoft.com/office/powerpoint/2010/main" val="292402463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Introduced in Europe.</a:t>
            </a:r>
            <a:r>
              <a:rPr lang="en-GB" baseline="0" dirty="0" smtClean="0"/>
              <a:t> Question: can it become a pest / invasive species in Europe.</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85</a:t>
            </a:fld>
            <a:endParaRPr lang="en-US" dirty="0"/>
          </a:p>
        </p:txBody>
      </p:sp>
    </p:spTree>
    <p:extLst>
      <p:ext uri="{BB962C8B-B14F-4D97-AF65-F5344CB8AC3E}">
        <p14:creationId xmlns:p14="http://schemas.microsoft.com/office/powerpoint/2010/main" val="245039049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SDM made for Himalayas,</a:t>
            </a:r>
            <a:r>
              <a:rPr lang="en-GB" baseline="0" dirty="0" smtClean="0"/>
              <a:t> same values for variables then translated to Europe</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86</a:t>
            </a:fld>
            <a:endParaRPr lang="en-US" dirty="0"/>
          </a:p>
        </p:txBody>
      </p:sp>
    </p:spTree>
    <p:extLst>
      <p:ext uri="{BB962C8B-B14F-4D97-AF65-F5344CB8AC3E}">
        <p14:creationId xmlns:p14="http://schemas.microsoft.com/office/powerpoint/2010/main" val="14903066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Result: most of Europe suitable, thus pest potential.</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87</a:t>
            </a:fld>
            <a:endParaRPr lang="en-US" dirty="0"/>
          </a:p>
        </p:txBody>
      </p:sp>
    </p:spTree>
    <p:extLst>
      <p:ext uri="{BB962C8B-B14F-4D97-AF65-F5344CB8AC3E}">
        <p14:creationId xmlns:p14="http://schemas.microsoft.com/office/powerpoint/2010/main" val="53361675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You</a:t>
            </a:r>
            <a:r>
              <a:rPr lang="en-GB" baseline="0" dirty="0" smtClean="0"/>
              <a:t> can stack all </a:t>
            </a:r>
            <a:r>
              <a:rPr lang="en-GB" baseline="0" dirty="0" err="1" smtClean="0"/>
              <a:t>sdm’s</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88</a:t>
            </a:fld>
            <a:endParaRPr lang="en-US" dirty="0"/>
          </a:p>
        </p:txBody>
      </p:sp>
    </p:spTree>
    <p:extLst>
      <p:ext uri="{BB962C8B-B14F-4D97-AF65-F5344CB8AC3E}">
        <p14:creationId xmlns:p14="http://schemas.microsoft.com/office/powerpoint/2010/main" val="100739171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Here same for Java: species richest on volcanoes, less along coasts.</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89</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60EB6BF0-8C99-408C-A7A0-89B074DE0523}" type="slidenum">
              <a:rPr lang="en-US" smtClean="0"/>
              <a:pPr/>
              <a:t>9</a:t>
            </a:fld>
            <a:endParaRPr lang="en-US" smtClean="0"/>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pPr eaLnBrk="1" hangingPunct="1"/>
            <a:r>
              <a:rPr lang="en-US" dirty="0" smtClean="0"/>
              <a:t>Hoe </a:t>
            </a:r>
            <a:r>
              <a:rPr lang="en-US" dirty="0" err="1" smtClean="0"/>
              <a:t>werkt</a:t>
            </a:r>
            <a:r>
              <a:rPr lang="en-US" dirty="0" smtClean="0"/>
              <a:t> SDM: </a:t>
            </a:r>
            <a:r>
              <a:rPr lang="en-US" dirty="0" err="1" smtClean="0"/>
              <a:t>eerst</a:t>
            </a:r>
            <a:r>
              <a:rPr lang="en-US" dirty="0" smtClean="0"/>
              <a:t> </a:t>
            </a:r>
            <a:r>
              <a:rPr lang="en-US" dirty="0" err="1" smtClean="0"/>
              <a:t>definitie</a:t>
            </a:r>
            <a:r>
              <a:rPr lang="en-US" dirty="0" smtClean="0"/>
              <a:t>, </a:t>
            </a:r>
            <a:r>
              <a:rPr lang="en-US" dirty="0" err="1" smtClean="0"/>
              <a:t>dan</a:t>
            </a:r>
            <a:r>
              <a:rPr lang="en-US" dirty="0" smtClean="0"/>
              <a:t> </a:t>
            </a:r>
            <a:r>
              <a:rPr lang="en-US" dirty="0" err="1" smtClean="0"/>
              <a:t>abiotische</a:t>
            </a:r>
            <a:r>
              <a:rPr lang="en-US" baseline="0" dirty="0" smtClean="0"/>
              <a:t> </a:t>
            </a:r>
            <a:r>
              <a:rPr lang="en-US" baseline="0" dirty="0" err="1" smtClean="0"/>
              <a:t>factoren</a:t>
            </a:r>
            <a:r>
              <a:rPr lang="en-US" baseline="0" dirty="0" smtClean="0"/>
              <a:t> </a:t>
            </a:r>
            <a:r>
              <a:rPr lang="en-US" baseline="0" dirty="0" err="1" smtClean="0"/>
              <a:t>belangrijk</a:t>
            </a:r>
            <a:endParaRPr lang="en-US" dirty="0"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Biodiversity based on SDM of 7 plant families.</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90</a:t>
            </a:fld>
            <a:endParaRPr lang="en-US" dirty="0"/>
          </a:p>
        </p:txBody>
      </p:sp>
    </p:spTree>
    <p:extLst>
      <p:ext uri="{BB962C8B-B14F-4D97-AF65-F5344CB8AC3E}">
        <p14:creationId xmlns:p14="http://schemas.microsoft.com/office/powerpoint/2010/main" val="86768889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only based on </a:t>
            </a:r>
            <a:r>
              <a:rPr lang="en-GB" dirty="0" err="1" smtClean="0"/>
              <a:t>Fabaceae</a:t>
            </a:r>
            <a:r>
              <a:rPr lang="en-GB" dirty="0" smtClean="0"/>
              <a:t>,</a:t>
            </a:r>
            <a:r>
              <a:rPr lang="en-GB" baseline="0" dirty="0" smtClean="0"/>
              <a:t> beans. Question: are beans already indicative enough to predict where highest biodiversity can be found.</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91</a:t>
            </a:fld>
            <a:endParaRPr lang="en-US" dirty="0"/>
          </a:p>
        </p:txBody>
      </p:sp>
    </p:spTree>
    <p:extLst>
      <p:ext uri="{BB962C8B-B14F-4D97-AF65-F5344CB8AC3E}">
        <p14:creationId xmlns:p14="http://schemas.microsoft.com/office/powerpoint/2010/main" val="42041465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If all legumes are taken together:</a:t>
            </a:r>
            <a:r>
              <a:rPr lang="en-GB" baseline="0" dirty="0" smtClean="0"/>
              <a:t> answer No.</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92</a:t>
            </a:fld>
            <a:endParaRPr lang="en-US" dirty="0"/>
          </a:p>
        </p:txBody>
      </p:sp>
    </p:spTree>
    <p:extLst>
      <p:ext uri="{BB962C8B-B14F-4D97-AF65-F5344CB8AC3E}">
        <p14:creationId xmlns:p14="http://schemas.microsoft.com/office/powerpoint/2010/main" val="4972019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Trees and lianas better predictors</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93</a:t>
            </a:fld>
            <a:endParaRPr lang="en-US" dirty="0"/>
          </a:p>
        </p:txBody>
      </p:sp>
    </p:spTree>
    <p:extLst>
      <p:ext uri="{BB962C8B-B14F-4D97-AF65-F5344CB8AC3E}">
        <p14:creationId xmlns:p14="http://schemas.microsoft.com/office/powerpoint/2010/main" val="164908513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Stacking:</a:t>
            </a:r>
            <a:r>
              <a:rPr lang="en-GB" baseline="0" dirty="0" smtClean="0"/>
              <a:t> per grid cell note per species presence or absence in model</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96</a:t>
            </a:fld>
            <a:endParaRPr lang="en-US" dirty="0"/>
          </a:p>
        </p:txBody>
      </p:sp>
    </p:spTree>
    <p:extLst>
      <p:ext uri="{BB962C8B-B14F-4D97-AF65-F5344CB8AC3E}">
        <p14:creationId xmlns:p14="http://schemas.microsoft.com/office/powerpoint/2010/main" val="213318770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Then cluster analysis reveals floristic regions</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97</a:t>
            </a:fld>
            <a:endParaRPr lang="en-US" dirty="0"/>
          </a:p>
        </p:txBody>
      </p:sp>
    </p:spTree>
    <p:extLst>
      <p:ext uri="{BB962C8B-B14F-4D97-AF65-F5344CB8AC3E}">
        <p14:creationId xmlns:p14="http://schemas.microsoft.com/office/powerpoint/2010/main" val="338775485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Same for Java</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98</a:t>
            </a:fld>
            <a:endParaRPr lang="en-US"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99</a:t>
            </a:fld>
            <a:endParaRPr lang="en-US"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Areas 5 and 6 rather species poor, but typical areas: thus high biodiversity</a:t>
            </a:r>
            <a:r>
              <a:rPr lang="en-GB" baseline="0" dirty="0" smtClean="0"/>
              <a:t> not always measure for uniqueness.</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100</a:t>
            </a:fld>
            <a:endParaRPr lang="en-US"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Cladogram of all species in Borneo, dots indicate species modelled for central</a:t>
            </a:r>
            <a:r>
              <a:rPr lang="en-GB" baseline="0" dirty="0" smtClean="0"/>
              <a:t> grid cell, in thick lines the phylogenetic distance.</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101</a:t>
            </a:fld>
            <a:endParaRPr lang="en-US" dirty="0"/>
          </a:p>
        </p:txBody>
      </p:sp>
    </p:spTree>
    <p:extLst>
      <p:ext uri="{BB962C8B-B14F-4D97-AF65-F5344CB8AC3E}">
        <p14:creationId xmlns:p14="http://schemas.microsoft.com/office/powerpoint/2010/main" val="3604719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631288BF-8625-43C6-944F-56454EB71D39}" type="slidenum">
              <a:rPr lang="en-US" smtClean="0"/>
              <a:pPr/>
              <a:t>10</a:t>
            </a:fld>
            <a:endParaRPr lang="en-US" smtClean="0"/>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p:spPr>
        <p:txBody>
          <a:bodyPr/>
          <a:lstStyle/>
          <a:p>
            <a:pPr eaLnBrk="1" hangingPunct="1"/>
            <a:r>
              <a:rPr lang="en-US" dirty="0" err="1" smtClean="0"/>
              <a:t>Abiotische</a:t>
            </a:r>
            <a:r>
              <a:rPr lang="en-US" dirty="0" smtClean="0"/>
              <a:t> niche </a:t>
            </a:r>
            <a:r>
              <a:rPr lang="en-US" dirty="0" err="1" smtClean="0"/>
              <a:t>factoren</a:t>
            </a:r>
            <a:r>
              <a:rPr lang="en-US" dirty="0" smtClean="0"/>
              <a:t>.</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You can do this for every</a:t>
            </a:r>
            <a:r>
              <a:rPr lang="en-GB" baseline="0" dirty="0" smtClean="0"/>
              <a:t> cell and get a measure. In red areas with high phylogenetic signal, in blue with low. On right biodiversity. Not always an equal match.</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103</a:t>
            </a:fld>
            <a:endParaRPr lang="en-US" dirty="0"/>
          </a:p>
        </p:txBody>
      </p:sp>
    </p:spTree>
    <p:extLst>
      <p:ext uri="{BB962C8B-B14F-4D97-AF65-F5344CB8AC3E}">
        <p14:creationId xmlns:p14="http://schemas.microsoft.com/office/powerpoint/2010/main" val="179344289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Dipterocarpaceae</a:t>
            </a:r>
            <a:r>
              <a:rPr lang="en-GB" dirty="0" smtClean="0"/>
              <a:t> occurrences</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104</a:t>
            </a:fld>
            <a:endParaRPr lang="en-US" dirty="0"/>
          </a:p>
        </p:txBody>
      </p:sp>
    </p:spTree>
    <p:extLst>
      <p:ext uri="{BB962C8B-B14F-4D97-AF65-F5344CB8AC3E}">
        <p14:creationId xmlns:p14="http://schemas.microsoft.com/office/powerpoint/2010/main" val="122944508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During </a:t>
            </a:r>
            <a:r>
              <a:rPr lang="en-GB" dirty="0" err="1" smtClean="0"/>
              <a:t>lgm</a:t>
            </a:r>
            <a:r>
              <a:rPr lang="en-GB" dirty="0" smtClean="0"/>
              <a:t> </a:t>
            </a:r>
            <a:r>
              <a:rPr lang="en-GB" dirty="0" err="1" smtClean="0"/>
              <a:t>sunda</a:t>
            </a:r>
            <a:r>
              <a:rPr lang="en-GB" dirty="0" smtClean="0"/>
              <a:t> shelf dry and may have contained high dipterocarp</a:t>
            </a:r>
            <a:r>
              <a:rPr lang="en-GB" baseline="0" dirty="0" smtClean="0"/>
              <a:t> forest in areas (e.g. between Borneo and Bangka)</a:t>
            </a:r>
            <a:endParaRPr lang="en-GB" dirty="0"/>
          </a:p>
        </p:txBody>
      </p:sp>
      <p:sp>
        <p:nvSpPr>
          <p:cNvPr id="4" name="Slide Number Placeholder 3"/>
          <p:cNvSpPr>
            <a:spLocks noGrp="1"/>
          </p:cNvSpPr>
          <p:nvPr>
            <p:ph type="sldNum" sz="quarter" idx="10"/>
          </p:nvPr>
        </p:nvSpPr>
        <p:spPr/>
        <p:txBody>
          <a:bodyPr/>
          <a:lstStyle/>
          <a:p>
            <a:fld id="{176C979C-240D-45CE-8C11-67D1E4B94A3D}" type="slidenum">
              <a:rPr lang="en-US" smtClean="0"/>
              <a:pPr/>
              <a:t>105</a:t>
            </a:fld>
            <a:endParaRPr lang="en-US" dirty="0"/>
          </a:p>
        </p:txBody>
      </p:sp>
    </p:spTree>
    <p:extLst>
      <p:ext uri="{BB962C8B-B14F-4D97-AF65-F5344CB8AC3E}">
        <p14:creationId xmlns:p14="http://schemas.microsoft.com/office/powerpoint/2010/main" val="190870232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compared to climate models in past. </a:t>
            </a:r>
            <a:r>
              <a:rPr lang="en-GB" dirty="0" err="1" smtClean="0"/>
              <a:t>Miroc-esm</a:t>
            </a:r>
            <a:r>
              <a:rPr lang="en-GB" baseline="0" smtClean="0"/>
              <a:t> best.</a:t>
            </a:r>
            <a:endParaRPr lang="en-GB"/>
          </a:p>
        </p:txBody>
      </p:sp>
      <p:sp>
        <p:nvSpPr>
          <p:cNvPr id="4" name="Slide Number Placeholder 3"/>
          <p:cNvSpPr>
            <a:spLocks noGrp="1"/>
          </p:cNvSpPr>
          <p:nvPr>
            <p:ph type="sldNum" sz="quarter" idx="10"/>
          </p:nvPr>
        </p:nvSpPr>
        <p:spPr/>
        <p:txBody>
          <a:bodyPr/>
          <a:lstStyle/>
          <a:p>
            <a:fld id="{176C979C-240D-45CE-8C11-67D1E4B94A3D}" type="slidenum">
              <a:rPr lang="en-US" smtClean="0"/>
              <a:pPr/>
              <a:t>106</a:t>
            </a:fld>
            <a:endParaRPr lang="en-US" dirty="0"/>
          </a:p>
        </p:txBody>
      </p:sp>
    </p:spTree>
    <p:extLst>
      <p:ext uri="{BB962C8B-B14F-4D97-AF65-F5344CB8AC3E}">
        <p14:creationId xmlns:p14="http://schemas.microsoft.com/office/powerpoint/2010/main" val="3365773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w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wmf"/><Relationship Id="rId3" Type="http://schemas.openxmlformats.org/officeDocument/2006/relationships/image" Target="../media/image3.w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w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wmf"/><Relationship Id="rId3" Type="http://schemas.openxmlformats.org/officeDocument/2006/relationships/image" Target="../media/image3.w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74000" y="442800"/>
            <a:ext cx="6048000" cy="2124000"/>
          </a:xfrm>
        </p:spPr>
        <p:txBody>
          <a:bodyPr>
            <a:normAutofit/>
          </a:bodyPr>
          <a:lstStyle>
            <a:lvl1pPr>
              <a:defRPr sz="500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759600" y="2656800"/>
            <a:ext cx="6048000" cy="986400"/>
          </a:xfrm>
        </p:spPr>
        <p:txBody>
          <a:bodyPr>
            <a:normAutofit/>
          </a:bodyPr>
          <a:lstStyle>
            <a:lvl1pPr marL="0" indent="0" algn="l">
              <a:buNone/>
              <a:defRPr sz="3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8" name="Text Placeholder 7"/>
          <p:cNvSpPr>
            <a:spLocks noGrp="1"/>
          </p:cNvSpPr>
          <p:nvPr>
            <p:ph type="body" sz="quarter" idx="13" hasCustomPrompt="1"/>
          </p:nvPr>
        </p:nvSpPr>
        <p:spPr>
          <a:xfrm>
            <a:off x="777600" y="3888000"/>
            <a:ext cx="6048000" cy="216000"/>
          </a:xfrm>
        </p:spPr>
        <p:txBody>
          <a:bodyPr wrap="none">
            <a:noAutofit/>
          </a:bodyPr>
          <a:lstStyle>
            <a:lvl1pPr>
              <a:defRPr sz="1800">
                <a:solidFill>
                  <a:schemeClr val="tx2"/>
                </a:solidFill>
              </a:defRPr>
            </a:lvl1pPr>
            <a:lvl2pPr>
              <a:defRPr sz="1800">
                <a:solidFill>
                  <a:schemeClr val="tx2"/>
                </a:solidFill>
              </a:defRPr>
            </a:lvl2pPr>
            <a:lvl3pPr>
              <a:defRPr sz="1800">
                <a:solidFill>
                  <a:schemeClr val="tx2"/>
                </a:solidFill>
              </a:defRPr>
            </a:lvl3pPr>
            <a:lvl4pPr>
              <a:defRPr sz="1800">
                <a:solidFill>
                  <a:schemeClr val="tx2"/>
                </a:solidFill>
              </a:defRPr>
            </a:lvl4pPr>
            <a:lvl5pPr>
              <a:defRPr sz="1800">
                <a:solidFill>
                  <a:schemeClr val="tx2"/>
                </a:solidFill>
              </a:defRPr>
            </a:lvl5pPr>
          </a:lstStyle>
          <a:p>
            <a:pPr lvl="0"/>
            <a:r>
              <a:rPr lang="en-US" dirty="0" smtClean="0"/>
              <a:t>06.11.2012</a:t>
            </a:r>
          </a:p>
          <a:p>
            <a:pPr lvl="3"/>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Voorloopdia">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6260" y="232827"/>
            <a:ext cx="3816424" cy="5502110"/>
          </a:xfrm>
          <a:prstGeom prst="rect">
            <a:avLst/>
          </a:prstGeom>
        </p:spPr>
      </p:pic>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6260" y="232827"/>
            <a:ext cx="3816424" cy="5502110"/>
          </a:xfrm>
          <a:prstGeom prst="rect">
            <a:avLst/>
          </a:prstGeom>
        </p:spPr>
      </p:pic>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Afsluiting">
    <p:bg>
      <p:bgPr>
        <a:solidFill>
          <a:schemeClr val="tx2"/>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331200" y="2815200"/>
            <a:ext cx="6048000" cy="1386000"/>
          </a:xfrm>
        </p:spPr>
        <p:txBody>
          <a:bodyPr>
            <a:noAutofit/>
          </a:bodyPr>
          <a:lstStyle>
            <a:lvl1pPr>
              <a:defRPr sz="5000">
                <a:solidFill>
                  <a:schemeClr val="bg1"/>
                </a:solidFill>
              </a:defRPr>
            </a:lvl1pPr>
          </a:lstStyle>
          <a:p>
            <a:r>
              <a:rPr lang="en-US" smtClean="0"/>
              <a:t>Click to edit Master title style</a:t>
            </a:r>
            <a:endParaRPr lang="en-US"/>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b="39014"/>
          <a:stretch/>
        </p:blipFill>
        <p:spPr>
          <a:xfrm>
            <a:off x="284400" y="284400"/>
            <a:ext cx="2595600" cy="2358000"/>
          </a:xfrm>
          <a:prstGeom prst="rect">
            <a:avLst/>
          </a:prstGeom>
        </p:spPr>
      </p:pic>
      <p:pic>
        <p:nvPicPr>
          <p:cNvPr id="11" name="Picture 10"/>
          <p:cNvPicPr>
            <a:picLocks noChangeAspect="1"/>
          </p:cNvPicPr>
          <p:nvPr/>
        </p:nvPicPr>
        <p:blipFill rotWithShape="1">
          <a:blip r:embed="rId3" cstate="screen">
            <a:extLst>
              <a:ext uri="{28A0092B-C50C-407E-A947-70E740481C1C}">
                <a14:useLocalDpi xmlns:a14="http://schemas.microsoft.com/office/drawing/2010/main"/>
              </a:ext>
            </a:extLst>
          </a:blip>
          <a:srcRect l="-1" t="62543" r="-1" b="14"/>
          <a:stretch/>
        </p:blipFill>
        <p:spPr>
          <a:xfrm>
            <a:off x="204451" y="5157352"/>
            <a:ext cx="2667600" cy="1440000"/>
          </a:xfrm>
          <a:prstGeom prst="rect">
            <a:avLst/>
          </a:prstGeom>
        </p:spPr>
      </p:pic>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39014"/>
          <a:stretch/>
        </p:blipFill>
        <p:spPr>
          <a:xfrm>
            <a:off x="284400" y="284400"/>
            <a:ext cx="2595600" cy="2358000"/>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1" t="62543" r="-1" b="14"/>
          <a:stretch/>
        </p:blipFill>
        <p:spPr>
          <a:xfrm>
            <a:off x="204451" y="5157352"/>
            <a:ext cx="2667600" cy="1440000"/>
          </a:xfrm>
          <a:prstGeom prst="rect">
            <a:avLst/>
          </a:prstGeom>
        </p:spPr>
      </p:pic>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74000" y="442800"/>
            <a:ext cx="6048000" cy="2124000"/>
          </a:xfrm>
        </p:spPr>
        <p:txBody>
          <a:bodyPr>
            <a:normAutofit/>
          </a:bodyPr>
          <a:lstStyle>
            <a:lvl1pPr>
              <a:defRPr sz="5000">
                <a:solidFill>
                  <a:schemeClr val="tx2"/>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759600" y="2656800"/>
            <a:ext cx="6048000" cy="986400"/>
          </a:xfrm>
        </p:spPr>
        <p:txBody>
          <a:bodyPr>
            <a:normAutofit/>
          </a:bodyPr>
          <a:lstStyle>
            <a:lvl1pPr marL="0" indent="0" algn="l">
              <a:buNone/>
              <a:defRPr sz="3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8" name="Text Placeholder 7"/>
          <p:cNvSpPr>
            <a:spLocks noGrp="1"/>
          </p:cNvSpPr>
          <p:nvPr>
            <p:ph type="body" sz="quarter" idx="13" hasCustomPrompt="1"/>
          </p:nvPr>
        </p:nvSpPr>
        <p:spPr>
          <a:xfrm>
            <a:off x="777600" y="3888000"/>
            <a:ext cx="6048000" cy="216000"/>
          </a:xfrm>
        </p:spPr>
        <p:txBody>
          <a:bodyPr wrap="none">
            <a:noAutofit/>
          </a:bodyPr>
          <a:lstStyle>
            <a:lvl1pPr>
              <a:defRPr sz="1800">
                <a:solidFill>
                  <a:schemeClr val="tx2"/>
                </a:solidFill>
              </a:defRPr>
            </a:lvl1pPr>
            <a:lvl2pPr>
              <a:defRPr sz="1800">
                <a:solidFill>
                  <a:schemeClr val="tx2"/>
                </a:solidFill>
              </a:defRPr>
            </a:lvl2pPr>
            <a:lvl3pPr>
              <a:defRPr sz="1800">
                <a:solidFill>
                  <a:schemeClr val="tx2"/>
                </a:solidFill>
              </a:defRPr>
            </a:lvl3pPr>
            <a:lvl4pPr>
              <a:defRPr sz="1800">
                <a:solidFill>
                  <a:schemeClr val="tx2"/>
                </a:solidFill>
              </a:defRPr>
            </a:lvl4pPr>
            <a:lvl5pPr>
              <a:defRPr sz="1800">
                <a:solidFill>
                  <a:schemeClr val="tx2"/>
                </a:solidFill>
              </a:defRPr>
            </a:lvl5pPr>
          </a:lstStyle>
          <a:p>
            <a:pPr lvl="0"/>
            <a:r>
              <a:rPr lang="en-US" dirty="0" smtClean="0"/>
              <a:t>06.11.2012</a:t>
            </a:r>
          </a:p>
          <a:p>
            <a:pPr lvl="3"/>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ck and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770400" y="1512000"/>
            <a:ext cx="7210800" cy="201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nl-NL" smtClean="0"/>
              <a:t>06.11.2012</a:t>
            </a:r>
            <a:endParaRPr lang="en-US" dirty="0"/>
          </a:p>
        </p:txBody>
      </p:sp>
      <p:sp>
        <p:nvSpPr>
          <p:cNvPr id="5" name="Footer Placeholder 4"/>
          <p:cNvSpPr>
            <a:spLocks noGrp="1"/>
          </p:cNvSpPr>
          <p:nvPr>
            <p:ph type="ftr" sz="quarter" idx="11"/>
          </p:nvPr>
        </p:nvSpPr>
        <p:spPr/>
        <p:txBody>
          <a:bodyPr/>
          <a:lstStyle/>
          <a:p>
            <a:r>
              <a:rPr lang="nl-NL" smtClean="0"/>
              <a:t>Voettekst vullen: Invoegen|Koptekst en voettekst / Insert|Header &amp; Footer</a:t>
            </a:r>
            <a:endParaRPr lang="en-US" dirty="0"/>
          </a:p>
        </p:txBody>
      </p:sp>
      <p:sp>
        <p:nvSpPr>
          <p:cNvPr id="6" name="Slide Number Placeholder 5"/>
          <p:cNvSpPr>
            <a:spLocks noGrp="1"/>
          </p:cNvSpPr>
          <p:nvPr>
            <p:ph type="sldNum" sz="quarter" idx="12"/>
          </p:nvPr>
        </p:nvSpPr>
        <p:spPr/>
        <p:txBody>
          <a:bodyPr/>
          <a:lstStyle/>
          <a:p>
            <a:fld id="{AA59F789-2A09-4E87-83B9-E95F2BD77D54}" type="slidenum">
              <a:rPr lang="en-US" smtClean="0"/>
              <a:pPr/>
              <a:t>‹nr.›</a:t>
            </a:fld>
            <a:endParaRPr lang="en-US" dirty="0"/>
          </a:p>
        </p:txBody>
      </p:sp>
      <p:sp>
        <p:nvSpPr>
          <p:cNvPr id="8" name="Text Placeholder 7"/>
          <p:cNvSpPr>
            <a:spLocks noGrp="1"/>
          </p:cNvSpPr>
          <p:nvPr>
            <p:ph type="body" sz="quarter" idx="13"/>
          </p:nvPr>
        </p:nvSpPr>
        <p:spPr>
          <a:xfrm>
            <a:off x="770400" y="3780000"/>
            <a:ext cx="3492000" cy="1440000"/>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7"/>
          <p:cNvSpPr>
            <a:spLocks noGrp="1"/>
          </p:cNvSpPr>
          <p:nvPr>
            <p:ph type="body" sz="quarter" idx="14"/>
          </p:nvPr>
        </p:nvSpPr>
        <p:spPr>
          <a:xfrm>
            <a:off x="4453200" y="3780000"/>
            <a:ext cx="3492000" cy="1440000"/>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Graphs">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7148386" cy="52547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788400" y="928670"/>
            <a:ext cx="7141186" cy="428628"/>
          </a:xfrm>
        </p:spPr>
        <p:txBody>
          <a:bodyPr anchor="t"/>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r>
              <a:rPr lang="nl-NL" smtClean="0"/>
              <a:t>06.11.2012</a:t>
            </a:r>
            <a:endParaRPr lang="en-US" dirty="0"/>
          </a:p>
        </p:txBody>
      </p:sp>
      <p:sp>
        <p:nvSpPr>
          <p:cNvPr id="8" name="Footer Placeholder 7"/>
          <p:cNvSpPr>
            <a:spLocks noGrp="1"/>
          </p:cNvSpPr>
          <p:nvPr>
            <p:ph type="ftr" sz="quarter" idx="11"/>
          </p:nvPr>
        </p:nvSpPr>
        <p:spPr/>
        <p:txBody>
          <a:bodyPr/>
          <a:lstStyle/>
          <a:p>
            <a:r>
              <a:rPr lang="nl-NL" smtClean="0"/>
              <a:t>Voettekst vullen: Invoegen|Koptekst en voettekst / Insert|Header &amp; Footer</a:t>
            </a:r>
            <a:endParaRPr lang="en-US" dirty="0"/>
          </a:p>
        </p:txBody>
      </p:sp>
      <p:sp>
        <p:nvSpPr>
          <p:cNvPr id="9" name="Slide Number Placeholder 8"/>
          <p:cNvSpPr>
            <a:spLocks noGrp="1"/>
          </p:cNvSpPr>
          <p:nvPr>
            <p:ph type="sldNum" sz="quarter" idx="12"/>
          </p:nvPr>
        </p:nvSpPr>
        <p:spPr/>
        <p:txBody>
          <a:bodyPr/>
          <a:lstStyle/>
          <a:p>
            <a:fld id="{AA59F789-2A09-4E87-83B9-E95F2BD77D54}" type="slidenum">
              <a:rPr lang="en-US" smtClean="0"/>
              <a:pPr/>
              <a:t>‹nr.›</a:t>
            </a:fld>
            <a:endParaRPr lang="en-US" dirty="0"/>
          </a:p>
        </p:txBody>
      </p:sp>
      <p:sp>
        <p:nvSpPr>
          <p:cNvPr id="11" name="Chart Placeholder 10"/>
          <p:cNvSpPr>
            <a:spLocks noGrp="1"/>
          </p:cNvSpPr>
          <p:nvPr>
            <p:ph type="chart" sz="quarter" idx="13"/>
          </p:nvPr>
        </p:nvSpPr>
        <p:spPr>
          <a:xfrm>
            <a:off x="770400" y="1571613"/>
            <a:ext cx="3456000" cy="3571900"/>
          </a:xfrm>
        </p:spPr>
        <p:txBody>
          <a:bodyPr/>
          <a:lstStyle/>
          <a:p>
            <a:r>
              <a:rPr lang="en-US" smtClean="0"/>
              <a:t>Click icon to add chart</a:t>
            </a:r>
            <a:endParaRPr lang="en-US" dirty="0"/>
          </a:p>
        </p:txBody>
      </p:sp>
      <p:sp>
        <p:nvSpPr>
          <p:cNvPr id="12" name="Chart Placeholder 10"/>
          <p:cNvSpPr>
            <a:spLocks noGrp="1"/>
          </p:cNvSpPr>
          <p:nvPr>
            <p:ph type="chart" sz="quarter" idx="14"/>
          </p:nvPr>
        </p:nvSpPr>
        <p:spPr>
          <a:xfrm>
            <a:off x="4464000" y="1571613"/>
            <a:ext cx="3456000" cy="3571900"/>
          </a:xfrm>
        </p:spPr>
        <p:txBody>
          <a:bodyPr/>
          <a:lstStyle/>
          <a:p>
            <a:r>
              <a:rPr lang="en-US" smtClean="0"/>
              <a:t>Click icon to add chart</a:t>
            </a:r>
            <a:endParaRPr lang="en-US"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Black background">
    <p:bg>
      <p:bgPr>
        <a:solidFill>
          <a:schemeClr val="tx1"/>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lvl1pPr>
              <a:defRPr>
                <a:solidFill>
                  <a:schemeClr val="bg1"/>
                </a:solidFill>
              </a:defRPr>
            </a:lvl1pPr>
          </a:lstStyle>
          <a:p>
            <a:r>
              <a:rPr lang="nl-NL" smtClean="0"/>
              <a:t>06.11.2012</a:t>
            </a:r>
            <a:endParaRPr lang="en-US" dirty="0"/>
          </a:p>
        </p:txBody>
      </p:sp>
      <p:sp>
        <p:nvSpPr>
          <p:cNvPr id="6" name="Footer Placeholder 5"/>
          <p:cNvSpPr>
            <a:spLocks noGrp="1"/>
          </p:cNvSpPr>
          <p:nvPr>
            <p:ph type="ftr" sz="quarter" idx="11"/>
          </p:nvPr>
        </p:nvSpPr>
        <p:spPr/>
        <p:txBody>
          <a:bodyPr/>
          <a:lstStyle>
            <a:lvl1pPr>
              <a:defRPr>
                <a:solidFill>
                  <a:schemeClr val="bg1"/>
                </a:solidFill>
              </a:defRPr>
            </a:lvl1pPr>
          </a:lstStyle>
          <a:p>
            <a:r>
              <a:rPr lang="nl-NL" smtClean="0"/>
              <a:t>Voettekst vullen: Invoegen|Koptekst en voettekst / Insert|Header &amp; Footer</a:t>
            </a:r>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AA59F789-2A09-4E87-83B9-E95F2BD77D54}" type="slidenum">
              <a:rPr lang="en-US" smtClean="0"/>
              <a:pPr/>
              <a:t>‹nr.›</a:t>
            </a:fld>
            <a:endParaRPr lang="en-US" dirty="0"/>
          </a:p>
        </p:txBody>
      </p:sp>
      <p:sp>
        <p:nvSpPr>
          <p:cNvPr id="9" name="Picture Placeholder 8"/>
          <p:cNvSpPr>
            <a:spLocks noGrp="1"/>
          </p:cNvSpPr>
          <p:nvPr>
            <p:ph type="pic" sz="quarter" idx="13"/>
          </p:nvPr>
        </p:nvSpPr>
        <p:spPr>
          <a:xfrm>
            <a:off x="788400" y="908720"/>
            <a:ext cx="7100378" cy="4752568"/>
          </a:xfrm>
        </p:spPr>
        <p:txBody>
          <a:bodyPr/>
          <a:lstStyle/>
          <a:p>
            <a:r>
              <a:rPr lang="en-US" smtClean="0"/>
              <a:t>Click icon to add picture</a:t>
            </a:r>
            <a:endParaRPr lang="en-GB" dirty="0"/>
          </a:p>
        </p:txBody>
      </p:sp>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71199" y="5772012"/>
            <a:ext cx="780389" cy="703604"/>
          </a:xfrm>
          <a:prstGeom prst="rect">
            <a:avLst/>
          </a:prstGeom>
        </p:spPr>
      </p:pic>
    </p:spTree>
    <p:extLst>
      <p:ext uri="{BB962C8B-B14F-4D97-AF65-F5344CB8AC3E}">
        <p14:creationId xmlns:p14="http://schemas.microsoft.com/office/powerpoint/2010/main" val="106781952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Voorloopdia">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6260" y="232827"/>
            <a:ext cx="3816424" cy="5502110"/>
          </a:xfrm>
          <a:prstGeom prst="rect">
            <a:avLst/>
          </a:prstGeom>
        </p:spPr>
      </p:pic>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Afsluiting">
    <p:bg>
      <p:bgPr>
        <a:solidFill>
          <a:schemeClr val="tx2"/>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331200" y="2815200"/>
            <a:ext cx="6048000" cy="1386000"/>
          </a:xfrm>
        </p:spPr>
        <p:txBody>
          <a:bodyPr>
            <a:noAutofit/>
          </a:bodyPr>
          <a:lstStyle>
            <a:lvl1pPr>
              <a:defRPr sz="5000">
                <a:solidFill>
                  <a:schemeClr val="bg1"/>
                </a:solidFill>
              </a:defRPr>
            </a:lvl1pPr>
          </a:lstStyle>
          <a:p>
            <a:r>
              <a:rPr lang="en-US" smtClean="0"/>
              <a:t>Click to edit Master title style</a:t>
            </a:r>
            <a:endParaRPr lang="en-US"/>
          </a:p>
        </p:txBody>
      </p:sp>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b="39014"/>
          <a:stretch/>
        </p:blipFill>
        <p:spPr>
          <a:xfrm>
            <a:off x="284400" y="284400"/>
            <a:ext cx="2595600" cy="2358000"/>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l="-1" t="62543" r="-1" b="14"/>
          <a:stretch/>
        </p:blipFill>
        <p:spPr>
          <a:xfrm>
            <a:off x="204451" y="5157352"/>
            <a:ext cx="2667600" cy="1440000"/>
          </a:xfrm>
          <a:prstGeom prst="rect">
            <a:avLst/>
          </a:prstGeom>
        </p:spPr>
      </p:pic>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304800"/>
            <a:ext cx="8229600" cy="1143000"/>
          </a:xfrm>
          <a:prstGeom prst="rect">
            <a:avLst/>
          </a:prstGeom>
        </p:spPr>
        <p:txBody>
          <a:bodyPr/>
          <a:lstStyle/>
          <a:p>
            <a:r>
              <a:rPr lang="en-US" smtClean="0"/>
              <a:t>Click to edit Master title style</a:t>
            </a:r>
            <a:endParaRPr lang="en-GB"/>
          </a:p>
        </p:txBody>
      </p:sp>
      <p:sp>
        <p:nvSpPr>
          <p:cNvPr id="3" name="Content Placeholder 2"/>
          <p:cNvSpPr>
            <a:spLocks noGrp="1"/>
          </p:cNvSpPr>
          <p:nvPr>
            <p:ph sz="quarter" idx="1"/>
          </p:nvPr>
        </p:nvSpPr>
        <p:spPr>
          <a:xfrm>
            <a:off x="533400" y="1752600"/>
            <a:ext cx="4038600" cy="21891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quarter" idx="2"/>
          </p:nvPr>
        </p:nvSpPr>
        <p:spPr>
          <a:xfrm>
            <a:off x="4724400" y="1752600"/>
            <a:ext cx="4038600" cy="21891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Content Placeholder 4"/>
          <p:cNvSpPr>
            <a:spLocks noGrp="1"/>
          </p:cNvSpPr>
          <p:nvPr>
            <p:ph sz="quarter" idx="3"/>
          </p:nvPr>
        </p:nvSpPr>
        <p:spPr>
          <a:xfrm>
            <a:off x="533400" y="4094163"/>
            <a:ext cx="4038600" cy="218916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Content Placeholder 5"/>
          <p:cNvSpPr>
            <a:spLocks noGrp="1"/>
          </p:cNvSpPr>
          <p:nvPr>
            <p:ph sz="quarter" idx="4"/>
          </p:nvPr>
        </p:nvSpPr>
        <p:spPr>
          <a:xfrm>
            <a:off x="4724400" y="4094163"/>
            <a:ext cx="4038600" cy="218916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a:xfrm>
            <a:off x="457200" y="6278563"/>
            <a:ext cx="2133600" cy="457200"/>
          </a:xfrm>
          <a:prstGeom prst="rect">
            <a:avLst/>
          </a:prstGeom>
        </p:spPr>
        <p:txBody>
          <a:bodyPr/>
          <a:lstStyle>
            <a:lvl1pPr>
              <a:defRPr/>
            </a:lvl1pPr>
          </a:lstStyle>
          <a:p>
            <a:endParaRPr lang="en-US"/>
          </a:p>
        </p:txBody>
      </p:sp>
      <p:sp>
        <p:nvSpPr>
          <p:cNvPr id="8" name="Footer Placeholder 7"/>
          <p:cNvSpPr>
            <a:spLocks noGrp="1"/>
          </p:cNvSpPr>
          <p:nvPr>
            <p:ph type="ftr" sz="quarter" idx="11"/>
          </p:nvPr>
        </p:nvSpPr>
        <p:spPr>
          <a:xfrm>
            <a:off x="3124200" y="6278563"/>
            <a:ext cx="2895600" cy="457200"/>
          </a:xfrm>
          <a:prstGeom prst="rect">
            <a:avLst/>
          </a:prstGeom>
        </p:spPr>
        <p:txBody>
          <a:bodyPr/>
          <a:lstStyle>
            <a:lvl1pPr>
              <a:defRPr/>
            </a:lvl1pPr>
          </a:lstStyle>
          <a:p>
            <a:endParaRPr lang="en-US"/>
          </a:p>
        </p:txBody>
      </p:sp>
      <p:sp>
        <p:nvSpPr>
          <p:cNvPr id="9" name="Slide Number Placeholder 8"/>
          <p:cNvSpPr>
            <a:spLocks noGrp="1"/>
          </p:cNvSpPr>
          <p:nvPr>
            <p:ph type="sldNum" sz="quarter" idx="12"/>
          </p:nvPr>
        </p:nvSpPr>
        <p:spPr>
          <a:xfrm>
            <a:off x="6553200" y="6278563"/>
            <a:ext cx="2133600" cy="457200"/>
          </a:xfrm>
          <a:prstGeom prst="rect">
            <a:avLst/>
          </a:prstGeom>
        </p:spPr>
        <p:txBody>
          <a:bodyPr/>
          <a:lstStyle>
            <a:lvl1pPr>
              <a:defRPr/>
            </a:lvl1pPr>
          </a:lstStyle>
          <a:p>
            <a:fld id="{5E3983C7-811F-4A4E-874F-1CF42CB0B179}" type="slidenum">
              <a:rPr lang="en-US"/>
              <a:pPr/>
              <a:t>‹nr.›</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770400" y="1512000"/>
            <a:ext cx="7210800" cy="4752000"/>
          </a:xfrm>
        </p:spPr>
        <p:txBody>
          <a:bodyPr>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nl-NL" smtClean="0"/>
              <a:t>06.11.2012</a:t>
            </a:r>
            <a:endParaRPr lang="en-US" dirty="0"/>
          </a:p>
        </p:txBody>
      </p:sp>
      <p:sp>
        <p:nvSpPr>
          <p:cNvPr id="5" name="Footer Placeholder 4"/>
          <p:cNvSpPr>
            <a:spLocks noGrp="1"/>
          </p:cNvSpPr>
          <p:nvPr>
            <p:ph type="ftr" sz="quarter" idx="11"/>
          </p:nvPr>
        </p:nvSpPr>
        <p:spPr/>
        <p:txBody>
          <a:bodyPr/>
          <a:lstStyle/>
          <a:p>
            <a:r>
              <a:rPr lang="nl-NL" smtClean="0"/>
              <a:t>Voettekst vullen: Invoegen|Koptekst en voettekst / Insert|Header &amp; Footer</a:t>
            </a:r>
            <a:endParaRPr lang="en-US" dirty="0"/>
          </a:p>
        </p:txBody>
      </p:sp>
      <p:sp>
        <p:nvSpPr>
          <p:cNvPr id="6" name="Slide Number Placeholder 5"/>
          <p:cNvSpPr>
            <a:spLocks noGrp="1"/>
          </p:cNvSpPr>
          <p:nvPr>
            <p:ph type="sldNum" sz="quarter" idx="12"/>
          </p:nvPr>
        </p:nvSpPr>
        <p:spPr/>
        <p:txBody>
          <a:bodyPr/>
          <a:lstStyle/>
          <a:p>
            <a:fld id="{AA59F789-2A09-4E87-83B9-E95F2BD77D54}" type="slidenum">
              <a:rPr lang="en-US" smtClean="0"/>
              <a:pPr/>
              <a:t>‹nr.›</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lack and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770400" y="1512000"/>
            <a:ext cx="7210800" cy="2016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nl-NL" smtClean="0"/>
              <a:t>06.11.2012</a:t>
            </a:r>
            <a:endParaRPr lang="en-US" dirty="0"/>
          </a:p>
        </p:txBody>
      </p:sp>
      <p:sp>
        <p:nvSpPr>
          <p:cNvPr id="5" name="Footer Placeholder 4"/>
          <p:cNvSpPr>
            <a:spLocks noGrp="1"/>
          </p:cNvSpPr>
          <p:nvPr>
            <p:ph type="ftr" sz="quarter" idx="11"/>
          </p:nvPr>
        </p:nvSpPr>
        <p:spPr/>
        <p:txBody>
          <a:bodyPr/>
          <a:lstStyle/>
          <a:p>
            <a:r>
              <a:rPr lang="nl-NL" smtClean="0"/>
              <a:t>Voettekst vullen: Invoegen|Koptekst en voettekst / Insert|Header &amp; Footer</a:t>
            </a:r>
            <a:endParaRPr lang="en-US" dirty="0"/>
          </a:p>
        </p:txBody>
      </p:sp>
      <p:sp>
        <p:nvSpPr>
          <p:cNvPr id="6" name="Slide Number Placeholder 5"/>
          <p:cNvSpPr>
            <a:spLocks noGrp="1"/>
          </p:cNvSpPr>
          <p:nvPr>
            <p:ph type="sldNum" sz="quarter" idx="12"/>
          </p:nvPr>
        </p:nvSpPr>
        <p:spPr/>
        <p:txBody>
          <a:bodyPr/>
          <a:lstStyle/>
          <a:p>
            <a:fld id="{AA59F789-2A09-4E87-83B9-E95F2BD77D54}" type="slidenum">
              <a:rPr lang="en-US" smtClean="0"/>
              <a:pPr/>
              <a:t>‹nr.›</a:t>
            </a:fld>
            <a:endParaRPr lang="en-US" dirty="0"/>
          </a:p>
        </p:txBody>
      </p:sp>
      <p:sp>
        <p:nvSpPr>
          <p:cNvPr id="8" name="Text Placeholder 7"/>
          <p:cNvSpPr>
            <a:spLocks noGrp="1"/>
          </p:cNvSpPr>
          <p:nvPr>
            <p:ph type="body" sz="quarter" idx="13"/>
          </p:nvPr>
        </p:nvSpPr>
        <p:spPr>
          <a:xfrm>
            <a:off x="770400" y="3780000"/>
            <a:ext cx="3492000" cy="1440000"/>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7"/>
          <p:cNvSpPr>
            <a:spLocks noGrp="1"/>
          </p:cNvSpPr>
          <p:nvPr>
            <p:ph type="body" sz="quarter" idx="14"/>
          </p:nvPr>
        </p:nvSpPr>
        <p:spPr>
          <a:xfrm>
            <a:off x="4453200" y="3780000"/>
            <a:ext cx="3492000" cy="1440000"/>
          </a:xfrm>
        </p:spPr>
        <p:txBody>
          <a:bodyPr/>
          <a:lstStyle>
            <a:lvl1pPr>
              <a:defRPr>
                <a:solidFill>
                  <a:schemeClr val="accent3"/>
                </a:solidFill>
              </a:defRPr>
            </a:lvl1pPr>
            <a:lvl2pPr>
              <a:defRPr>
                <a:solidFill>
                  <a:schemeClr val="accent3"/>
                </a:solidFill>
              </a:defRPr>
            </a:lvl2pPr>
            <a:lvl3pPr>
              <a:defRPr>
                <a:solidFill>
                  <a:schemeClr val="accent3"/>
                </a:solidFill>
              </a:defRPr>
            </a:lvl3pPr>
            <a:lvl4pPr>
              <a:defRPr>
                <a:solidFill>
                  <a:schemeClr val="accent3"/>
                </a:solidFill>
              </a:defRPr>
            </a:lvl4pPr>
            <a:lvl5pPr>
              <a:defRPr>
                <a:solidFill>
                  <a:schemeClr val="accent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raphs">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7148386" cy="52547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788400" y="928670"/>
            <a:ext cx="7141186" cy="428628"/>
          </a:xfrm>
        </p:spPr>
        <p:txBody>
          <a:bodyPr anchor="t"/>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r>
              <a:rPr lang="nl-NL" smtClean="0"/>
              <a:t>06.11.2012</a:t>
            </a:r>
            <a:endParaRPr lang="en-US" dirty="0"/>
          </a:p>
        </p:txBody>
      </p:sp>
      <p:sp>
        <p:nvSpPr>
          <p:cNvPr id="8" name="Footer Placeholder 7"/>
          <p:cNvSpPr>
            <a:spLocks noGrp="1"/>
          </p:cNvSpPr>
          <p:nvPr>
            <p:ph type="ftr" sz="quarter" idx="11"/>
          </p:nvPr>
        </p:nvSpPr>
        <p:spPr/>
        <p:txBody>
          <a:bodyPr/>
          <a:lstStyle/>
          <a:p>
            <a:r>
              <a:rPr lang="nl-NL" smtClean="0"/>
              <a:t>Voettekst vullen: Invoegen|Koptekst en voettekst / Insert|Header &amp; Footer</a:t>
            </a:r>
            <a:endParaRPr lang="en-US" dirty="0"/>
          </a:p>
        </p:txBody>
      </p:sp>
      <p:sp>
        <p:nvSpPr>
          <p:cNvPr id="9" name="Slide Number Placeholder 8"/>
          <p:cNvSpPr>
            <a:spLocks noGrp="1"/>
          </p:cNvSpPr>
          <p:nvPr>
            <p:ph type="sldNum" sz="quarter" idx="12"/>
          </p:nvPr>
        </p:nvSpPr>
        <p:spPr/>
        <p:txBody>
          <a:bodyPr/>
          <a:lstStyle/>
          <a:p>
            <a:fld id="{AA59F789-2A09-4E87-83B9-E95F2BD77D54}" type="slidenum">
              <a:rPr lang="en-US" smtClean="0"/>
              <a:pPr/>
              <a:t>‹nr.›</a:t>
            </a:fld>
            <a:endParaRPr lang="en-US" dirty="0"/>
          </a:p>
        </p:txBody>
      </p:sp>
      <p:sp>
        <p:nvSpPr>
          <p:cNvPr id="11" name="Chart Placeholder 10"/>
          <p:cNvSpPr>
            <a:spLocks noGrp="1"/>
          </p:cNvSpPr>
          <p:nvPr>
            <p:ph type="chart" sz="quarter" idx="13"/>
          </p:nvPr>
        </p:nvSpPr>
        <p:spPr>
          <a:xfrm>
            <a:off x="770400" y="1571613"/>
            <a:ext cx="3456000" cy="3571900"/>
          </a:xfrm>
        </p:spPr>
        <p:txBody>
          <a:bodyPr/>
          <a:lstStyle/>
          <a:p>
            <a:r>
              <a:rPr lang="en-US" smtClean="0"/>
              <a:t>Click icon to add chart</a:t>
            </a:r>
            <a:endParaRPr lang="en-US" dirty="0"/>
          </a:p>
        </p:txBody>
      </p:sp>
      <p:sp>
        <p:nvSpPr>
          <p:cNvPr id="12" name="Chart Placeholder 10"/>
          <p:cNvSpPr>
            <a:spLocks noGrp="1"/>
          </p:cNvSpPr>
          <p:nvPr>
            <p:ph type="chart" sz="quarter" idx="14"/>
          </p:nvPr>
        </p:nvSpPr>
        <p:spPr>
          <a:xfrm>
            <a:off x="4464000" y="1571613"/>
            <a:ext cx="3456000" cy="3571900"/>
          </a:xfrm>
        </p:spPr>
        <p:txBody>
          <a:bodyPr/>
          <a:lstStyle/>
          <a:p>
            <a:r>
              <a:rPr lang="en-US" smtClean="0"/>
              <a:t>Click icon to add chart</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88400" y="1573200"/>
            <a:ext cx="3456000" cy="47160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428000" y="1573200"/>
            <a:ext cx="3456000" cy="47160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nl-NL" smtClean="0"/>
              <a:t>06.11.2012</a:t>
            </a:r>
            <a:endParaRPr lang="en-US" dirty="0"/>
          </a:p>
        </p:txBody>
      </p:sp>
      <p:sp>
        <p:nvSpPr>
          <p:cNvPr id="6" name="Footer Placeholder 5"/>
          <p:cNvSpPr>
            <a:spLocks noGrp="1"/>
          </p:cNvSpPr>
          <p:nvPr>
            <p:ph type="ftr" sz="quarter" idx="11"/>
          </p:nvPr>
        </p:nvSpPr>
        <p:spPr/>
        <p:txBody>
          <a:bodyPr/>
          <a:lstStyle/>
          <a:p>
            <a:r>
              <a:rPr lang="nl-NL" smtClean="0"/>
              <a:t>Voettekst vullen: Invoegen|Koptekst en voettekst / Insert|Header &amp; Footer</a:t>
            </a:r>
            <a:endParaRPr lang="en-US" dirty="0"/>
          </a:p>
        </p:txBody>
      </p:sp>
      <p:sp>
        <p:nvSpPr>
          <p:cNvPr id="7" name="Slide Number Placeholder 6"/>
          <p:cNvSpPr>
            <a:spLocks noGrp="1"/>
          </p:cNvSpPr>
          <p:nvPr>
            <p:ph type="sldNum" sz="quarter" idx="12"/>
          </p:nvPr>
        </p:nvSpPr>
        <p:spPr/>
        <p:txBody>
          <a:bodyPr/>
          <a:lstStyle/>
          <a:p>
            <a:fld id="{AA59F789-2A09-4E87-83B9-E95F2BD77D54}" type="slidenum">
              <a:rPr lang="en-US" smtClean="0"/>
              <a:pPr/>
              <a:t>‹nr.›</a:t>
            </a:fld>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Black background">
    <p:bg>
      <p:bgPr>
        <a:solidFill>
          <a:schemeClr val="tx1"/>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lvl1pPr>
              <a:defRPr>
                <a:solidFill>
                  <a:schemeClr val="bg1"/>
                </a:solidFill>
              </a:defRPr>
            </a:lvl1pPr>
          </a:lstStyle>
          <a:p>
            <a:r>
              <a:rPr lang="nl-NL" smtClean="0"/>
              <a:t>06.11.2012</a:t>
            </a:r>
            <a:endParaRPr lang="en-US" dirty="0"/>
          </a:p>
        </p:txBody>
      </p:sp>
      <p:sp>
        <p:nvSpPr>
          <p:cNvPr id="6" name="Footer Placeholder 5"/>
          <p:cNvSpPr>
            <a:spLocks noGrp="1"/>
          </p:cNvSpPr>
          <p:nvPr>
            <p:ph type="ftr" sz="quarter" idx="11"/>
          </p:nvPr>
        </p:nvSpPr>
        <p:spPr/>
        <p:txBody>
          <a:bodyPr/>
          <a:lstStyle>
            <a:lvl1pPr>
              <a:defRPr>
                <a:solidFill>
                  <a:schemeClr val="bg1"/>
                </a:solidFill>
              </a:defRPr>
            </a:lvl1pPr>
          </a:lstStyle>
          <a:p>
            <a:r>
              <a:rPr lang="nl-NL" smtClean="0"/>
              <a:t>Voettekst vullen: Invoegen|Koptekst en voettekst / Insert|Header &amp; Footer</a:t>
            </a:r>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AA59F789-2A09-4E87-83B9-E95F2BD77D54}" type="slidenum">
              <a:rPr lang="en-US" smtClean="0"/>
              <a:pPr/>
              <a:t>‹nr.›</a:t>
            </a:fld>
            <a:endParaRPr lang="en-US" dirty="0"/>
          </a:p>
        </p:txBody>
      </p:sp>
      <p:sp>
        <p:nvSpPr>
          <p:cNvPr id="9" name="Picture Placeholder 8"/>
          <p:cNvSpPr>
            <a:spLocks noGrp="1"/>
          </p:cNvSpPr>
          <p:nvPr>
            <p:ph type="pic" sz="quarter" idx="13"/>
          </p:nvPr>
        </p:nvSpPr>
        <p:spPr>
          <a:xfrm>
            <a:off x="788400" y="908720"/>
            <a:ext cx="7100378" cy="4752568"/>
          </a:xfrm>
        </p:spPr>
        <p:txBody>
          <a:bodyPr/>
          <a:lstStyle/>
          <a:p>
            <a:r>
              <a:rPr lang="en-US" smtClean="0"/>
              <a:t>Click icon to add picture</a:t>
            </a:r>
            <a:endParaRPr lang="en-GB" dirty="0"/>
          </a:p>
        </p:txBody>
      </p:sp>
      <p:pic>
        <p:nvPicPr>
          <p:cNvPr id="12" name="Picture 1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71199" y="5772012"/>
            <a:ext cx="780389" cy="703604"/>
          </a:xfrm>
          <a:prstGeom prst="rect">
            <a:avLst/>
          </a:prstGeom>
        </p:spPr>
      </p:pic>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71199" y="5772012"/>
            <a:ext cx="780389" cy="703604"/>
          </a:xfrm>
          <a:prstGeom prst="rect">
            <a:avLst/>
          </a:prstGeom>
        </p:spPr>
      </p:pic>
    </p:spTree>
    <p:extLst>
      <p:ext uri="{BB962C8B-B14F-4D97-AF65-F5344CB8AC3E}">
        <p14:creationId xmlns:p14="http://schemas.microsoft.com/office/powerpoint/2010/main" val="106781952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788400" y="4359600"/>
            <a:ext cx="3456000" cy="639762"/>
          </a:xfrm>
        </p:spPr>
        <p:txBody>
          <a:bodyPr anchor="t">
            <a:norm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88400" y="1573200"/>
            <a:ext cx="3456000" cy="2664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28000" y="4359600"/>
            <a:ext cx="3456000" cy="639762"/>
          </a:xfrm>
        </p:spPr>
        <p:txBody>
          <a:bodyPr anchor="t">
            <a:normAutofit/>
          </a:bodyPr>
          <a:lstStyle>
            <a:lvl1pPr marL="0" indent="0">
              <a:buNone/>
              <a:defRPr sz="1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28000" y="1573200"/>
            <a:ext cx="3456000" cy="26640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r>
              <a:rPr lang="nl-NL" smtClean="0"/>
              <a:t>06.11.2012</a:t>
            </a:r>
            <a:endParaRPr lang="en-US" dirty="0"/>
          </a:p>
        </p:txBody>
      </p:sp>
      <p:sp>
        <p:nvSpPr>
          <p:cNvPr id="8" name="Footer Placeholder 7"/>
          <p:cNvSpPr>
            <a:spLocks noGrp="1"/>
          </p:cNvSpPr>
          <p:nvPr>
            <p:ph type="ftr" sz="quarter" idx="11"/>
          </p:nvPr>
        </p:nvSpPr>
        <p:spPr/>
        <p:txBody>
          <a:bodyPr/>
          <a:lstStyle/>
          <a:p>
            <a:r>
              <a:rPr lang="nl-NL" smtClean="0"/>
              <a:t>Voettekst vullen: Invoegen|Koptekst en voettekst / Insert|Header &amp; Footer</a:t>
            </a:r>
            <a:endParaRPr lang="en-US" dirty="0"/>
          </a:p>
        </p:txBody>
      </p:sp>
      <p:sp>
        <p:nvSpPr>
          <p:cNvPr id="9" name="Slide Number Placeholder 8"/>
          <p:cNvSpPr>
            <a:spLocks noGrp="1"/>
          </p:cNvSpPr>
          <p:nvPr>
            <p:ph type="sldNum" sz="quarter" idx="12"/>
          </p:nvPr>
        </p:nvSpPr>
        <p:spPr/>
        <p:txBody>
          <a:bodyPr/>
          <a:lstStyle/>
          <a:p>
            <a:fld id="{AA59F789-2A09-4E87-83B9-E95F2BD77D54}" type="slidenum">
              <a:rPr lang="en-US" smtClean="0"/>
              <a:pPr/>
              <a:t>‹nr.›</a:t>
            </a:fld>
            <a:endParaRPr 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nl-NL" smtClean="0"/>
              <a:t>06.11.2012</a:t>
            </a:r>
            <a:endParaRPr lang="en-US" dirty="0"/>
          </a:p>
        </p:txBody>
      </p:sp>
      <p:sp>
        <p:nvSpPr>
          <p:cNvPr id="4" name="Footer Placeholder 3"/>
          <p:cNvSpPr>
            <a:spLocks noGrp="1"/>
          </p:cNvSpPr>
          <p:nvPr>
            <p:ph type="ftr" sz="quarter" idx="11"/>
          </p:nvPr>
        </p:nvSpPr>
        <p:spPr/>
        <p:txBody>
          <a:bodyPr/>
          <a:lstStyle/>
          <a:p>
            <a:r>
              <a:rPr lang="nl-NL" smtClean="0"/>
              <a:t>Voettekst vullen: Invoegen|Koptekst en voettekst / Insert|Header &amp; Footer</a:t>
            </a:r>
            <a:endParaRPr lang="en-US" dirty="0"/>
          </a:p>
        </p:txBody>
      </p:sp>
      <p:sp>
        <p:nvSpPr>
          <p:cNvPr id="5" name="Slide Number Placeholder 4"/>
          <p:cNvSpPr>
            <a:spLocks noGrp="1"/>
          </p:cNvSpPr>
          <p:nvPr>
            <p:ph type="sldNum" sz="quarter" idx="12"/>
          </p:nvPr>
        </p:nvSpPr>
        <p:spPr/>
        <p:txBody>
          <a:bodyPr/>
          <a:lstStyle/>
          <a:p>
            <a:fld id="{AA59F789-2A09-4E87-83B9-E95F2BD77D54}" type="slidenum">
              <a:rPr lang="en-US" smtClean="0"/>
              <a:pPr/>
              <a:t>‹nr.›</a:t>
            </a:fld>
            <a:endParaRPr lang="en-US"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nl-NL" smtClean="0"/>
              <a:t>06.11.2012</a:t>
            </a:r>
            <a:endParaRPr lang="en-US" dirty="0"/>
          </a:p>
        </p:txBody>
      </p:sp>
      <p:sp>
        <p:nvSpPr>
          <p:cNvPr id="3" name="Footer Placeholder 2"/>
          <p:cNvSpPr>
            <a:spLocks noGrp="1"/>
          </p:cNvSpPr>
          <p:nvPr>
            <p:ph type="ftr" sz="quarter" idx="11"/>
          </p:nvPr>
        </p:nvSpPr>
        <p:spPr/>
        <p:txBody>
          <a:bodyPr/>
          <a:lstStyle/>
          <a:p>
            <a:r>
              <a:rPr lang="nl-NL" smtClean="0"/>
              <a:t>Voettekst vullen: Invoegen|Koptekst en voettekst / Insert|Header &amp; Footer</a:t>
            </a:r>
            <a:endParaRPr lang="en-US" dirty="0"/>
          </a:p>
        </p:txBody>
      </p:sp>
      <p:sp>
        <p:nvSpPr>
          <p:cNvPr id="4" name="Slide Number Placeholder 3"/>
          <p:cNvSpPr>
            <a:spLocks noGrp="1"/>
          </p:cNvSpPr>
          <p:nvPr>
            <p:ph type="sldNum" sz="quarter" idx="12"/>
          </p:nvPr>
        </p:nvSpPr>
        <p:spPr/>
        <p:txBody>
          <a:bodyPr/>
          <a:lstStyle/>
          <a:p>
            <a:fld id="{AA59F789-2A09-4E87-83B9-E95F2BD77D54}" type="slidenum">
              <a:rPr lang="en-US" smtClean="0"/>
              <a:pPr/>
              <a:t>‹nr.›</a:t>
            </a:fld>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81200" y="403200"/>
            <a:ext cx="7200000" cy="957600"/>
          </a:xfrm>
          <a:prstGeom prst="rect">
            <a:avLst/>
          </a:prstGeom>
        </p:spPr>
        <p:txBody>
          <a:bodyPr vert="horz" lIns="0" tIns="0" rIns="0" bIns="0" rtlCol="0" anchor="t" anchorCtr="0">
            <a:normAutofit/>
          </a:bodyPr>
          <a:lstStyle/>
          <a:p>
            <a:r>
              <a:rPr lang="en-US" smtClean="0"/>
              <a:t>Click to edit Master title style</a:t>
            </a:r>
            <a:endParaRPr lang="en-US"/>
          </a:p>
        </p:txBody>
      </p:sp>
      <p:sp>
        <p:nvSpPr>
          <p:cNvPr id="3" name="Text Placeholder 2"/>
          <p:cNvSpPr>
            <a:spLocks noGrp="1"/>
          </p:cNvSpPr>
          <p:nvPr>
            <p:ph type="body" idx="1"/>
          </p:nvPr>
        </p:nvSpPr>
        <p:spPr>
          <a:xfrm>
            <a:off x="770400" y="1512000"/>
            <a:ext cx="7210800" cy="4716000"/>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357950" y="6328800"/>
            <a:ext cx="774000" cy="180000"/>
          </a:xfrm>
          <a:prstGeom prst="rect">
            <a:avLst/>
          </a:prstGeom>
        </p:spPr>
        <p:txBody>
          <a:bodyPr vert="horz" wrap="none" lIns="0" tIns="0" rIns="0" bIns="0" rtlCol="0" anchor="b"/>
          <a:lstStyle>
            <a:lvl1pPr algn="l">
              <a:defRPr sz="1050">
                <a:solidFill>
                  <a:schemeClr val="tx2"/>
                </a:solidFill>
              </a:defRPr>
            </a:lvl1pPr>
          </a:lstStyle>
          <a:p>
            <a:r>
              <a:rPr lang="nl-NL" smtClean="0"/>
              <a:t>06.11.2012</a:t>
            </a:r>
            <a:endParaRPr lang="en-US" dirty="0"/>
          </a:p>
        </p:txBody>
      </p:sp>
      <p:sp>
        <p:nvSpPr>
          <p:cNvPr id="5" name="Footer Placeholder 4"/>
          <p:cNvSpPr>
            <a:spLocks noGrp="1"/>
          </p:cNvSpPr>
          <p:nvPr>
            <p:ph type="ftr" sz="quarter" idx="3"/>
          </p:nvPr>
        </p:nvSpPr>
        <p:spPr>
          <a:xfrm>
            <a:off x="1571604" y="6328800"/>
            <a:ext cx="4500594" cy="180000"/>
          </a:xfrm>
          <a:prstGeom prst="rect">
            <a:avLst/>
          </a:prstGeom>
        </p:spPr>
        <p:txBody>
          <a:bodyPr vert="horz" wrap="none" lIns="0" tIns="0" rIns="0" bIns="0" rtlCol="0" anchor="b" anchorCtr="0"/>
          <a:lstStyle>
            <a:lvl1pPr algn="r">
              <a:defRPr sz="1050">
                <a:solidFill>
                  <a:schemeClr val="tx2"/>
                </a:solidFill>
              </a:defRPr>
            </a:lvl1pPr>
          </a:lstStyle>
          <a:p>
            <a:r>
              <a:rPr lang="nl-NL" smtClean="0"/>
              <a:t>Voettekst vullen: Invoegen|Koptekst en voettekst / Insert|Header &amp; Footer</a:t>
            </a:r>
            <a:endParaRPr lang="en-US" dirty="0"/>
          </a:p>
        </p:txBody>
      </p:sp>
      <p:sp>
        <p:nvSpPr>
          <p:cNvPr id="6" name="Slide Number Placeholder 5"/>
          <p:cNvSpPr>
            <a:spLocks noGrp="1"/>
          </p:cNvSpPr>
          <p:nvPr>
            <p:ph type="sldNum" sz="quarter" idx="4"/>
          </p:nvPr>
        </p:nvSpPr>
        <p:spPr>
          <a:xfrm>
            <a:off x="7715272" y="6328800"/>
            <a:ext cx="398948" cy="180000"/>
          </a:xfrm>
          <a:prstGeom prst="rect">
            <a:avLst/>
          </a:prstGeom>
        </p:spPr>
        <p:txBody>
          <a:bodyPr vert="horz" wrap="none" lIns="0" tIns="0" rIns="0" bIns="0" rtlCol="0" anchor="b"/>
          <a:lstStyle>
            <a:lvl1pPr algn="l">
              <a:defRPr sz="1050">
                <a:solidFill>
                  <a:schemeClr val="tx2"/>
                </a:solidFill>
              </a:defRPr>
            </a:lvl1pPr>
          </a:lstStyle>
          <a:p>
            <a:fld id="{AA59F789-2A09-4E87-83B9-E95F2BD77D54}" type="slidenum">
              <a:rPr lang="en-US" smtClean="0"/>
              <a:pPr/>
              <a:t>‹nr.›</a:t>
            </a:fld>
            <a:endParaRPr lang="en-US" dirty="0"/>
          </a:p>
        </p:txBody>
      </p:sp>
      <p:pic>
        <p:nvPicPr>
          <p:cNvPr id="15" name="Picture 14" descr="Enkel logo naturalis.png"/>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176400" y="5771584"/>
            <a:ext cx="307228" cy="702000"/>
          </a:xfrm>
          <a:prstGeom prst="rect">
            <a:avLst/>
          </a:prstGeom>
        </p:spPr>
      </p:pic>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49" r:id="rId12"/>
    <p:sldLayoutId id="2147483662" r:id="rId13"/>
    <p:sldLayoutId id="2147483653" r:id="rId14"/>
    <p:sldLayoutId id="2147483664" r:id="rId15"/>
    <p:sldLayoutId id="2147483660" r:id="rId16"/>
    <p:sldLayoutId id="2147483661" r:id="rId17"/>
    <p:sldLayoutId id="2147483678" r:id="rId18"/>
    <p:sldLayoutId id="2147483679" r:id="rId19"/>
  </p:sldLayoutIdLst>
  <p:timing>
    <p:tnLst>
      <p:par>
        <p:cTn id="1" dur="indefinite" restart="never" nodeType="tmRoot"/>
      </p:par>
    </p:tnLst>
  </p:timing>
  <p:hf sldNum="0" hdr="0" ftr="0" dt="0"/>
  <p:txStyles>
    <p:titleStyle>
      <a:lvl1pPr algn="l" defTabSz="914400" rtl="0" eaLnBrk="1" latinLnBrk="0" hangingPunct="1">
        <a:lnSpc>
          <a:spcPct val="90000"/>
        </a:lnSpc>
        <a:spcBef>
          <a:spcPct val="0"/>
        </a:spcBef>
        <a:buNone/>
        <a:defRPr sz="3200" b="1" kern="1200" spc="-60" baseline="0">
          <a:solidFill>
            <a:schemeClr val="tx1"/>
          </a:solidFill>
          <a:latin typeface="+mj-lt"/>
          <a:ea typeface="+mj-ea"/>
          <a:cs typeface="+mj-cs"/>
        </a:defRPr>
      </a:lvl1pPr>
    </p:titleStyle>
    <p:bodyStyle>
      <a:lvl1pPr marL="201600" indent="-201600" algn="l" defTabSz="914400" rtl="0" eaLnBrk="1" latinLnBrk="0" hangingPunct="1">
        <a:lnSpc>
          <a:spcPct val="90000"/>
        </a:lnSpc>
        <a:spcBef>
          <a:spcPts val="0"/>
        </a:spcBef>
        <a:spcAft>
          <a:spcPts val="1200"/>
        </a:spcAft>
        <a:buFont typeface="Arial" pitchFamily="34" charset="0"/>
        <a:buNone/>
        <a:defRPr sz="2400" kern="1200">
          <a:solidFill>
            <a:schemeClr val="tx1"/>
          </a:solidFill>
          <a:latin typeface="+mn-lt"/>
          <a:ea typeface="+mn-ea"/>
          <a:cs typeface="+mn-cs"/>
        </a:defRPr>
      </a:lvl1pPr>
      <a:lvl2pPr marL="201600" indent="-201600" algn="l" defTabSz="914400" rtl="0" eaLnBrk="1" latinLnBrk="0" hangingPunct="1">
        <a:lnSpc>
          <a:spcPct val="90000"/>
        </a:lnSpc>
        <a:spcBef>
          <a:spcPts val="0"/>
        </a:spcBef>
        <a:spcAft>
          <a:spcPts val="1200"/>
        </a:spcAft>
        <a:buFont typeface="Arial" pitchFamily="34" charset="0"/>
        <a:buChar char="•"/>
        <a:defRPr sz="2400" kern="1200">
          <a:solidFill>
            <a:schemeClr val="tx1"/>
          </a:solidFill>
          <a:latin typeface="+mn-lt"/>
          <a:ea typeface="+mn-ea"/>
          <a:cs typeface="+mn-cs"/>
        </a:defRPr>
      </a:lvl2pPr>
      <a:lvl3pPr marL="201600" indent="-201600" algn="l" defTabSz="914400" rtl="0" eaLnBrk="1" latinLnBrk="0" hangingPunct="1">
        <a:lnSpc>
          <a:spcPct val="90000"/>
        </a:lnSpc>
        <a:spcBef>
          <a:spcPts val="0"/>
        </a:spcBef>
        <a:spcAft>
          <a:spcPts val="1200"/>
        </a:spcAft>
        <a:buFont typeface="Arial" pitchFamily="34" charset="0"/>
        <a:buChar char="•"/>
        <a:defRPr sz="2400" kern="1200">
          <a:solidFill>
            <a:schemeClr val="tx1"/>
          </a:solidFill>
          <a:latin typeface="+mn-lt"/>
          <a:ea typeface="+mn-ea"/>
          <a:cs typeface="+mn-cs"/>
        </a:defRPr>
      </a:lvl3pPr>
      <a:lvl4pPr marL="201600" indent="-201600" algn="l" defTabSz="914400" rtl="0" eaLnBrk="1" latinLnBrk="0" hangingPunct="1">
        <a:lnSpc>
          <a:spcPct val="90000"/>
        </a:lnSpc>
        <a:spcBef>
          <a:spcPts val="0"/>
        </a:spcBef>
        <a:spcAft>
          <a:spcPts val="1200"/>
        </a:spcAft>
        <a:buFont typeface="Arial" pitchFamily="34" charset="0"/>
        <a:buChar char="•"/>
        <a:defRPr sz="2400" kern="1200">
          <a:solidFill>
            <a:schemeClr val="tx1"/>
          </a:solidFill>
          <a:latin typeface="+mn-lt"/>
          <a:ea typeface="+mn-ea"/>
          <a:cs typeface="+mn-cs"/>
        </a:defRPr>
      </a:lvl4pPr>
      <a:lvl5pPr marL="201600" indent="-201600" algn="l" defTabSz="914400" rtl="0" eaLnBrk="1" latinLnBrk="0" hangingPunct="1">
        <a:lnSpc>
          <a:spcPct val="90000"/>
        </a:lnSpc>
        <a:spcBef>
          <a:spcPts val="0"/>
        </a:spcBef>
        <a:spcAft>
          <a:spcPts val="1200"/>
        </a:spcAft>
        <a:buFont typeface="Arial"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jpeg"/><Relationship Id="rId1" Type="http://schemas.openxmlformats.org/officeDocument/2006/relationships/slideLayout" Target="../slideLayouts/slideLayout11.xml"/><Relationship Id="rId2"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jpeg"/><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_rels/slide100.xml.rels><?xml version="1.0" encoding="UTF-8" standalone="yes"?>
<Relationships xmlns="http://schemas.openxmlformats.org/package/2006/relationships"><Relationship Id="rId3" Type="http://schemas.openxmlformats.org/officeDocument/2006/relationships/image" Target="../media/image118.jpeg"/><Relationship Id="rId4" Type="http://schemas.openxmlformats.org/officeDocument/2006/relationships/image" Target="../media/image119.jpeg"/><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101.xml.rels><?xml version="1.0" encoding="UTF-8" standalone="yes"?>
<Relationships xmlns="http://schemas.openxmlformats.org/package/2006/relationships"><Relationship Id="rId3" Type="http://schemas.openxmlformats.org/officeDocument/2006/relationships/image" Target="../media/image120.jpeg"/><Relationship Id="rId4" Type="http://schemas.openxmlformats.org/officeDocument/2006/relationships/image" Target="../media/image121.png"/><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2.jpeg"/></Relationships>
</file>

<file path=ppt/slides/_rels/slide103.xml.rels><?xml version="1.0" encoding="UTF-8" standalone="yes"?>
<Relationships xmlns="http://schemas.openxmlformats.org/package/2006/relationships"><Relationship Id="rId3" Type="http://schemas.openxmlformats.org/officeDocument/2006/relationships/image" Target="../media/image123.jpeg"/><Relationship Id="rId4" Type="http://schemas.openxmlformats.org/officeDocument/2006/relationships/image" Target="../media/image124.jpeg"/><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125.jpe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26.jpe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27.jpe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28.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4" Type="http://schemas.openxmlformats.org/officeDocument/2006/relationships/image" Target="../media/image26.jpeg"/><Relationship Id="rId5" Type="http://schemas.openxmlformats.org/officeDocument/2006/relationships/image" Target="../media/image27.jpeg"/><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image" Target="../media/image28.jpeg"/><Relationship Id="rId5" Type="http://schemas.openxmlformats.org/officeDocument/2006/relationships/image" Target="../media/image29.jpeg"/><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0.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5.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12.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0.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image" Target="../media/image52.jpeg"/><Relationship Id="rId4" Type="http://schemas.openxmlformats.org/officeDocument/2006/relationships/image" Target="../media/image53.jpeg"/><Relationship Id="rId5" Type="http://schemas.openxmlformats.org/officeDocument/2006/relationships/image" Target="../media/image54.jpe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7.xml.rels><?xml version="1.0" encoding="UTF-8" standalone="yes"?>
<Relationships xmlns="http://schemas.openxmlformats.org/package/2006/relationships"><Relationship Id="rId3" Type="http://schemas.openxmlformats.org/officeDocument/2006/relationships/image" Target="../media/image52.jpeg"/><Relationship Id="rId4" Type="http://schemas.openxmlformats.org/officeDocument/2006/relationships/image" Target="../media/image53.jpeg"/><Relationship Id="rId5" Type="http://schemas.openxmlformats.org/officeDocument/2006/relationships/image" Target="../media/image54.jpeg"/><Relationship Id="rId6"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8.xml.rels><?xml version="1.0" encoding="UTF-8" standalone="yes"?>
<Relationships xmlns="http://schemas.openxmlformats.org/package/2006/relationships"><Relationship Id="rId3" Type="http://schemas.openxmlformats.org/officeDocument/2006/relationships/image" Target="../media/image52.jpeg"/><Relationship Id="rId4" Type="http://schemas.openxmlformats.org/officeDocument/2006/relationships/image" Target="../media/image53.jpeg"/><Relationship Id="rId5" Type="http://schemas.openxmlformats.org/officeDocument/2006/relationships/image" Target="../media/image54.jpeg"/><Relationship Id="rId6" Type="http://schemas.openxmlformats.org/officeDocument/2006/relationships/image" Target="../media/image55.png"/><Relationship Id="rId7"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eg"/><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59.png"/></Relationships>
</file>

<file path=ppt/slides/_rels/slide53.xml.rels><?xml version="1.0" encoding="UTF-8" standalone="yes"?>
<Relationships xmlns="http://schemas.openxmlformats.org/package/2006/relationships"><Relationship Id="rId3" Type="http://schemas.openxmlformats.org/officeDocument/2006/relationships/image" Target="../media/image60.jpeg"/><Relationship Id="rId4" Type="http://schemas.openxmlformats.org/officeDocument/2006/relationships/image" Target="../media/image61.jpeg"/><Relationship Id="rId5" Type="http://schemas.openxmlformats.org/officeDocument/2006/relationships/image" Target="../media/image62.jpeg"/><Relationship Id="rId1" Type="http://schemas.openxmlformats.org/officeDocument/2006/relationships/slideLayout" Target="../slideLayouts/slideLayout9.xml"/><Relationship Id="rId2" Type="http://schemas.openxmlformats.org/officeDocument/2006/relationships/notesSlide" Target="../notesSlides/notesSlide4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 Id="rId3" Type="http://schemas.openxmlformats.org/officeDocument/2006/relationships/image" Target="../media/image60.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 Id="rId3" Type="http://schemas.openxmlformats.org/officeDocument/2006/relationships/image" Target="../media/image60.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 Id="rId3" Type="http://schemas.openxmlformats.org/officeDocument/2006/relationships/image" Target="../media/image60.jpeg"/></Relationships>
</file>

<file path=ppt/slides/_rels/slide57.xml.rels><?xml version="1.0" encoding="UTF-8" standalone="yes"?>
<Relationships xmlns="http://schemas.openxmlformats.org/package/2006/relationships"><Relationship Id="rId3" Type="http://schemas.openxmlformats.org/officeDocument/2006/relationships/image" Target="../media/image60.jpeg"/><Relationship Id="rId4" Type="http://schemas.openxmlformats.org/officeDocument/2006/relationships/image" Target="../media/image63.jpeg"/><Relationship Id="rId1" Type="http://schemas.openxmlformats.org/officeDocument/2006/relationships/slideLayout" Target="../slideLayouts/slideLayout9.xml"/><Relationship Id="rId2" Type="http://schemas.openxmlformats.org/officeDocument/2006/relationships/notesSlide" Target="../notesSlides/notesSlide5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 Id="rId3" Type="http://schemas.openxmlformats.org/officeDocument/2006/relationships/image" Target="../media/image60.jpeg"/></Relationships>
</file>

<file path=ppt/slides/_rels/slide59.xml.rels><?xml version="1.0" encoding="UTF-8" standalone="yes"?>
<Relationships xmlns="http://schemas.openxmlformats.org/package/2006/relationships"><Relationship Id="rId3" Type="http://schemas.openxmlformats.org/officeDocument/2006/relationships/image" Target="../media/image60.jpeg"/><Relationship Id="rId4" Type="http://schemas.openxmlformats.org/officeDocument/2006/relationships/image" Target="../media/image64.jpeg"/><Relationship Id="rId1" Type="http://schemas.openxmlformats.org/officeDocument/2006/relationships/slideLayout" Target="../slideLayouts/slideLayout9.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jpeg"/><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1" Type="http://schemas.openxmlformats.org/officeDocument/2006/relationships/slideLayout" Target="../slideLayouts/slideLayout19.xml"/><Relationship Id="rId2" Type="http://schemas.openxmlformats.org/officeDocument/2006/relationships/notesSlide" Target="../notesSlides/notesSlide55.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5.png"/><Relationship Id="rId5" Type="http://schemas.openxmlformats.org/officeDocument/2006/relationships/image" Target="../media/image66.png"/><Relationship Id="rId1" Type="http://schemas.openxmlformats.org/officeDocument/2006/relationships/slideLayout" Target="../slideLayouts/slideLayout19.xml"/><Relationship Id="rId2" Type="http://schemas.openxmlformats.org/officeDocument/2006/relationships/notesSlide" Target="../notesSlides/notesSlide56.xml"/></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5.png"/><Relationship Id="rId5" Type="http://schemas.openxmlformats.org/officeDocument/2006/relationships/image" Target="../media/image66.png"/><Relationship Id="rId1" Type="http://schemas.openxmlformats.org/officeDocument/2006/relationships/slideLayout" Target="../slideLayouts/slideLayout19.xml"/><Relationship Id="rId2" Type="http://schemas.openxmlformats.org/officeDocument/2006/relationships/notesSlide" Target="../notesSlides/notesSlide5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8.xml"/><Relationship Id="rId3" Type="http://schemas.openxmlformats.org/officeDocument/2006/relationships/image" Target="../media/image60.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9.xml"/><Relationship Id="rId3" Type="http://schemas.openxmlformats.org/officeDocument/2006/relationships/image" Target="../media/image60.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0.xml"/><Relationship Id="rId3" Type="http://schemas.openxmlformats.org/officeDocument/2006/relationships/image" Target="../media/image60.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1.xml"/><Relationship Id="rId3" Type="http://schemas.openxmlformats.org/officeDocument/2006/relationships/image" Target="../media/image60.jpeg"/></Relationships>
</file>

<file path=ppt/slides/_rels/slide67.xml.rels><?xml version="1.0" encoding="UTF-8" standalone="yes"?>
<Relationships xmlns="http://schemas.openxmlformats.org/package/2006/relationships"><Relationship Id="rId3" Type="http://schemas.openxmlformats.org/officeDocument/2006/relationships/image" Target="../media/image60.jpeg"/><Relationship Id="rId4" Type="http://schemas.openxmlformats.org/officeDocument/2006/relationships/image" Target="../media/image68.jpeg"/><Relationship Id="rId1" Type="http://schemas.openxmlformats.org/officeDocument/2006/relationships/slideLayout" Target="../slideLayouts/slideLayout9.xml"/><Relationship Id="rId2" Type="http://schemas.openxmlformats.org/officeDocument/2006/relationships/notesSlide" Target="../notesSlides/notesSlide62.xml"/></Relationships>
</file>

<file path=ppt/slides/_rels/slide68.xml.rels><?xml version="1.0" encoding="UTF-8" standalone="yes"?>
<Relationships xmlns="http://schemas.openxmlformats.org/package/2006/relationships"><Relationship Id="rId3" Type="http://schemas.openxmlformats.org/officeDocument/2006/relationships/image" Target="../media/image60.jpeg"/><Relationship Id="rId4" Type="http://schemas.openxmlformats.org/officeDocument/2006/relationships/chart" Target="../charts/chart1.xml"/><Relationship Id="rId1" Type="http://schemas.openxmlformats.org/officeDocument/2006/relationships/slideLayout" Target="../slideLayouts/slideLayout9.xml"/><Relationship Id="rId2" Type="http://schemas.openxmlformats.org/officeDocument/2006/relationships/notesSlide" Target="../notesSlides/notesSlide63.xml"/></Relationships>
</file>

<file path=ppt/slides/_rels/slide69.xml.rels><?xml version="1.0" encoding="UTF-8" standalone="yes"?>
<Relationships xmlns="http://schemas.openxmlformats.org/package/2006/relationships"><Relationship Id="rId3" Type="http://schemas.openxmlformats.org/officeDocument/2006/relationships/image" Target="../media/image60.jpeg"/><Relationship Id="rId4" Type="http://schemas.openxmlformats.org/officeDocument/2006/relationships/chart" Target="../charts/chart2.xml"/><Relationship Id="rId1" Type="http://schemas.openxmlformats.org/officeDocument/2006/relationships/slideLayout" Target="../slideLayouts/slideLayout9.xml"/><Relationship Id="rId2" Type="http://schemas.openxmlformats.org/officeDocument/2006/relationships/notesSlide" Target="../notesSlides/notesSlide64.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jpeg"/><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3" Type="http://schemas.openxmlformats.org/officeDocument/2006/relationships/image" Target="../media/image60.jpeg"/><Relationship Id="rId4" Type="http://schemas.openxmlformats.org/officeDocument/2006/relationships/image" Target="../media/image69.jpeg"/><Relationship Id="rId1" Type="http://schemas.openxmlformats.org/officeDocument/2006/relationships/slideLayout" Target="../slideLayouts/slideLayout9.xml"/><Relationship Id="rId2" Type="http://schemas.openxmlformats.org/officeDocument/2006/relationships/notesSlide" Target="../notesSlides/notesSlide65.xml"/></Relationships>
</file>

<file path=ppt/slides/_rels/slide71.xml.rels><?xml version="1.0" encoding="UTF-8" standalone="yes"?>
<Relationships xmlns="http://schemas.openxmlformats.org/package/2006/relationships"><Relationship Id="rId3" Type="http://schemas.openxmlformats.org/officeDocument/2006/relationships/image" Target="../media/image60.jpeg"/><Relationship Id="rId4" Type="http://schemas.openxmlformats.org/officeDocument/2006/relationships/image" Target="../media/image70.png"/><Relationship Id="rId1" Type="http://schemas.openxmlformats.org/officeDocument/2006/relationships/slideLayout" Target="../slideLayouts/slideLayout9.xml"/><Relationship Id="rId2" Type="http://schemas.openxmlformats.org/officeDocument/2006/relationships/notesSlide" Target="../notesSlides/notesSlide66.xml"/></Relationships>
</file>

<file path=ppt/slides/_rels/slide72.xml.rels><?xml version="1.0" encoding="UTF-8" standalone="yes"?>
<Relationships xmlns="http://schemas.openxmlformats.org/package/2006/relationships"><Relationship Id="rId3" Type="http://schemas.openxmlformats.org/officeDocument/2006/relationships/image" Target="../media/image60.jpeg"/><Relationship Id="rId4" Type="http://schemas.openxmlformats.org/officeDocument/2006/relationships/image" Target="../media/image71.png"/><Relationship Id="rId1" Type="http://schemas.openxmlformats.org/officeDocument/2006/relationships/slideLayout" Target="../slideLayouts/slideLayout9.xml"/><Relationship Id="rId2" Type="http://schemas.openxmlformats.org/officeDocument/2006/relationships/notesSlide" Target="../notesSlides/notesSlide67.xml"/></Relationships>
</file>

<file path=ppt/slides/_rels/slide73.xml.rels><?xml version="1.0" encoding="UTF-8" standalone="yes"?>
<Relationships xmlns="http://schemas.openxmlformats.org/package/2006/relationships"><Relationship Id="rId3" Type="http://schemas.openxmlformats.org/officeDocument/2006/relationships/image" Target="../media/image60.jpeg"/><Relationship Id="rId4" Type="http://schemas.openxmlformats.org/officeDocument/2006/relationships/image" Target="../media/image72.jpeg"/><Relationship Id="rId1" Type="http://schemas.openxmlformats.org/officeDocument/2006/relationships/slideLayout" Target="../slideLayouts/slideLayout9.xml"/><Relationship Id="rId2" Type="http://schemas.openxmlformats.org/officeDocument/2006/relationships/notesSlide" Target="../notesSlides/notesSlide6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jpeg"/></Relationships>
</file>

<file path=ppt/slides/_rels/slide75.xml.rels><?xml version="1.0" encoding="UTF-8" standalone="yes"?>
<Relationships xmlns="http://schemas.openxmlformats.org/package/2006/relationships"><Relationship Id="rId3" Type="http://schemas.openxmlformats.org/officeDocument/2006/relationships/image" Target="../media/image53.jpeg"/><Relationship Id="rId4" Type="http://schemas.openxmlformats.org/officeDocument/2006/relationships/image" Target="../media/image54.jpeg"/><Relationship Id="rId5" Type="http://schemas.openxmlformats.org/officeDocument/2006/relationships/image" Target="../media/image55.png"/><Relationship Id="rId6"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image" Target="../media/image52.jpeg"/></Relationships>
</file>

<file path=ppt/slides/_rels/slide76.xml.rels><?xml version="1.0" encoding="UTF-8" standalone="yes"?>
<Relationships xmlns="http://schemas.openxmlformats.org/package/2006/relationships"><Relationship Id="rId3" Type="http://schemas.openxmlformats.org/officeDocument/2006/relationships/image" Target="../media/image53.jpeg"/><Relationship Id="rId4" Type="http://schemas.openxmlformats.org/officeDocument/2006/relationships/image" Target="../media/image54.jpe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image" Target="../media/image52.jpeg"/></Relationships>
</file>

<file path=ppt/slides/_rels/slide77.xml.rels><?xml version="1.0" encoding="UTF-8" standalone="yes"?>
<Relationships xmlns="http://schemas.openxmlformats.org/package/2006/relationships"><Relationship Id="rId3" Type="http://schemas.openxmlformats.org/officeDocument/2006/relationships/image" Target="../media/image53.jpeg"/><Relationship Id="rId4" Type="http://schemas.openxmlformats.org/officeDocument/2006/relationships/image" Target="../media/image54.jpeg"/><Relationship Id="rId5" Type="http://schemas.openxmlformats.org/officeDocument/2006/relationships/image" Target="../media/image55.png"/><Relationship Id="rId6" Type="http://schemas.openxmlformats.org/officeDocument/2006/relationships/image" Target="../media/image73.png"/><Relationship Id="rId7"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image" Target="../media/image52.jpeg"/></Relationships>
</file>

<file path=ppt/slides/_rels/slide78.xml.rels><?xml version="1.0" encoding="UTF-8" standalone="yes"?>
<Relationships xmlns="http://schemas.openxmlformats.org/package/2006/relationships"><Relationship Id="rId3" Type="http://schemas.openxmlformats.org/officeDocument/2006/relationships/image" Target="../media/image53.jpeg"/><Relationship Id="rId4" Type="http://schemas.openxmlformats.org/officeDocument/2006/relationships/image" Target="../media/image54.jpeg"/><Relationship Id="rId5" Type="http://schemas.openxmlformats.org/officeDocument/2006/relationships/image" Target="../media/image55.png"/><Relationship Id="rId6" Type="http://schemas.openxmlformats.org/officeDocument/2006/relationships/image" Target="../media/image73.png"/><Relationship Id="rId7" Type="http://schemas.openxmlformats.org/officeDocument/2006/relationships/image" Target="../media/image75.png"/><Relationship Id="rId1" Type="http://schemas.openxmlformats.org/officeDocument/2006/relationships/slideLayout" Target="../slideLayouts/slideLayout2.xml"/><Relationship Id="rId2" Type="http://schemas.openxmlformats.org/officeDocument/2006/relationships/image" Target="../media/image52.jpeg"/></Relationships>
</file>

<file path=ppt/slides/_rels/slide79.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jpeg"/><Relationship Id="rId1" Type="http://schemas.openxmlformats.org/officeDocument/2006/relationships/slideLayout" Target="../slideLayouts/slideLayout18.xml"/><Relationship Id="rId2" Type="http://schemas.openxmlformats.org/officeDocument/2006/relationships/notesSlide" Target="../notesSlides/notesSlide69.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jpeg"/><Relationship Id="rId5" Type="http://schemas.openxmlformats.org/officeDocument/2006/relationships/image" Target="../media/image22.jpeg"/><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81.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82.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1.png"/><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83.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84.xml.rels><?xml version="1.0" encoding="UTF-8" standalone="yes"?>
<Relationships xmlns="http://schemas.openxmlformats.org/package/2006/relationships"><Relationship Id="rId3" Type="http://schemas.openxmlformats.org/officeDocument/2006/relationships/image" Target="../media/image83.jpeg"/><Relationship Id="rId4" Type="http://schemas.openxmlformats.org/officeDocument/2006/relationships/image" Target="../media/image84.png"/><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85.jpe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86.jpe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87.jpeg"/></Relationships>
</file>

<file path=ppt/slides/_rels/slide88.xml.rels><?xml version="1.0" encoding="UTF-8" standalone="yes"?>
<Relationships xmlns="http://schemas.openxmlformats.org/package/2006/relationships"><Relationship Id="rId11" Type="http://schemas.openxmlformats.org/officeDocument/2006/relationships/image" Target="../media/image96.jpeg"/><Relationship Id="rId12" Type="http://schemas.openxmlformats.org/officeDocument/2006/relationships/image" Target="../media/image97.jpeg"/><Relationship Id="rId13" Type="http://schemas.openxmlformats.org/officeDocument/2006/relationships/image" Target="../media/image98.jpeg"/><Relationship Id="rId14" Type="http://schemas.openxmlformats.org/officeDocument/2006/relationships/image" Target="../media/image99.jpeg"/><Relationship Id="rId15" Type="http://schemas.openxmlformats.org/officeDocument/2006/relationships/image" Target="../media/image100.jpeg"/><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88.jpeg"/><Relationship Id="rId4" Type="http://schemas.openxmlformats.org/officeDocument/2006/relationships/image" Target="../media/image89.jpeg"/><Relationship Id="rId5" Type="http://schemas.openxmlformats.org/officeDocument/2006/relationships/image" Target="../media/image90.jpeg"/><Relationship Id="rId6" Type="http://schemas.openxmlformats.org/officeDocument/2006/relationships/image" Target="../media/image91.jpeg"/><Relationship Id="rId7" Type="http://schemas.openxmlformats.org/officeDocument/2006/relationships/image" Target="../media/image92.jpeg"/><Relationship Id="rId8" Type="http://schemas.openxmlformats.org/officeDocument/2006/relationships/image" Target="../media/image93.jpeg"/><Relationship Id="rId9" Type="http://schemas.openxmlformats.org/officeDocument/2006/relationships/image" Target="../media/image94.jpeg"/><Relationship Id="rId10" Type="http://schemas.openxmlformats.org/officeDocument/2006/relationships/image" Target="../media/image95.jpeg"/></Relationships>
</file>

<file path=ppt/slides/_rels/slide89.xml.rels><?xml version="1.0" encoding="UTF-8" standalone="yes"?>
<Relationships xmlns="http://schemas.openxmlformats.org/package/2006/relationships"><Relationship Id="rId3" Type="http://schemas.openxmlformats.org/officeDocument/2006/relationships/image" Target="../media/image101.jpeg"/><Relationship Id="rId4" Type="http://schemas.openxmlformats.org/officeDocument/2006/relationships/image" Target="../media/image102.jpeg"/><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103.jpe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104.jpeg"/></Relationships>
</file>

<file path=ppt/slides/_rels/slide92.xml.rels><?xml version="1.0" encoding="UTF-8" standalone="yes"?>
<Relationships xmlns="http://schemas.openxmlformats.org/package/2006/relationships"><Relationship Id="rId3" Type="http://schemas.openxmlformats.org/officeDocument/2006/relationships/image" Target="../media/image105.jpeg"/><Relationship Id="rId4" Type="http://schemas.openxmlformats.org/officeDocument/2006/relationships/image" Target="../media/image106.jpeg"/><Relationship Id="rId5" Type="http://schemas.openxmlformats.org/officeDocument/2006/relationships/image" Target="../media/image107.png"/><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93.xml.rels><?xml version="1.0" encoding="UTF-8" standalone="yes"?>
<Relationships xmlns="http://schemas.openxmlformats.org/package/2006/relationships"><Relationship Id="rId3" Type="http://schemas.openxmlformats.org/officeDocument/2006/relationships/image" Target="../media/image108.jpeg"/><Relationship Id="rId4" Type="http://schemas.openxmlformats.org/officeDocument/2006/relationships/image" Target="../media/image109.jpeg"/><Relationship Id="rId5" Type="http://schemas.openxmlformats.org/officeDocument/2006/relationships/image" Target="../media/image110.jpeg"/><Relationship Id="rId6" Type="http://schemas.openxmlformats.org/officeDocument/2006/relationships/image" Target="../media/image111.jpeg"/><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3.jpeg"/></Relationships>
</file>

<file path=ppt/slides/_rels/slide96.xml.rels><?xml version="1.0" encoding="UTF-8" standalone="yes"?>
<Relationships xmlns="http://schemas.openxmlformats.org/package/2006/relationships"><Relationship Id="rId3" Type="http://schemas.openxmlformats.org/officeDocument/2006/relationships/image" Target="../media/image91.jpeg"/><Relationship Id="rId4" Type="http://schemas.openxmlformats.org/officeDocument/2006/relationships/image" Target="../media/image98.jpeg"/><Relationship Id="rId5" Type="http://schemas.openxmlformats.org/officeDocument/2006/relationships/image" Target="../media/image99.jpeg"/><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114.jpeg"/></Relationships>
</file>

<file path=ppt/slides/_rels/slide98.xml.rels><?xml version="1.0" encoding="UTF-8" standalone="yes"?>
<Relationships xmlns="http://schemas.openxmlformats.org/package/2006/relationships"><Relationship Id="rId3" Type="http://schemas.openxmlformats.org/officeDocument/2006/relationships/image" Target="../media/image115.jpeg"/><Relationship Id="rId4" Type="http://schemas.openxmlformats.org/officeDocument/2006/relationships/image" Target="../media/image116.jpeg"/><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99.xml.rels><?xml version="1.0" encoding="UTF-8" standalone="yes"?>
<Relationships xmlns="http://schemas.openxmlformats.org/package/2006/relationships"><Relationship Id="rId3" Type="http://schemas.openxmlformats.org/officeDocument/2006/relationships/image" Target="../media/image116.jpeg"/><Relationship Id="rId4" Type="http://schemas.openxmlformats.org/officeDocument/2006/relationships/image" Target="../media/image117.jpeg"/><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3004A"/>
        </a:solidFill>
        <a:effectLst/>
      </p:bgPr>
    </p:bg>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907704" y="1844824"/>
            <a:ext cx="5135857" cy="2776006"/>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a:extLst/>
        </p:spPr>
      </p:pic>
      <p:pic>
        <p:nvPicPr>
          <p:cNvPr id="7" name="Picture 6" descr="O:\Raes\phbo0121.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6660232" y="188640"/>
            <a:ext cx="2323715" cy="43204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 name="Picture 9" descr="Fig2.present.pfp.diversity.jpg"/>
          <p:cNvPicPr/>
          <p:nvPr/>
        </p:nvPicPr>
        <p:blipFill>
          <a:blip r:embed="rId4" cstate="screen"/>
          <a:srcRect/>
          <a:stretch>
            <a:fillRect/>
          </a:stretch>
        </p:blipFill>
        <p:spPr>
          <a:xfrm>
            <a:off x="1763688" y="404664"/>
            <a:ext cx="3026598" cy="259207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9" name="Picture 8" descr="SD01.jp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860032" y="3000252"/>
            <a:ext cx="3479461" cy="3857748"/>
          </a:xfrm>
          <a:prstGeom prst="rect">
            <a:avLst/>
          </a:prstGeom>
          <a:solidFill>
            <a:srgbClr val="FFFFFF">
              <a:shade val="85000"/>
            </a:srgbClr>
          </a:solidFill>
          <a:ln w="12700"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6" name="Picture 5" descr="O:\Raes\phbo0346.JPG"/>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251520" y="2852936"/>
            <a:ext cx="2664296" cy="213665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123728" y="404664"/>
            <a:ext cx="5832648" cy="1008112"/>
          </a:xfrm>
          <a:solidFill>
            <a:srgbClr val="FFFFFF">
              <a:alpha val="74902"/>
            </a:srgbClr>
          </a:solidFill>
          <a:effectLst>
            <a:softEdge rad="127000"/>
          </a:effectLst>
        </p:spPr>
        <p:txBody>
          <a:bodyPr/>
          <a:lstStyle/>
          <a:p>
            <a:pPr algn="ctr"/>
            <a:r>
              <a:rPr lang="en-GB" sz="3200" dirty="0" smtClean="0">
                <a:solidFill>
                  <a:schemeClr val="tx1"/>
                </a:solidFill>
                <a:effectLst>
                  <a:outerShdw blurRad="50800" dist="38100" dir="2700000" algn="tl" rotWithShape="0">
                    <a:prstClr val="black">
                      <a:alpha val="40000"/>
                    </a:prstClr>
                  </a:outerShdw>
                </a:effectLst>
              </a:rPr>
              <a:t>Species Distribution Modelling and </a:t>
            </a:r>
            <a:r>
              <a:rPr lang="en-GB" sz="3200" dirty="0" smtClean="0">
                <a:solidFill>
                  <a:schemeClr val="tx1"/>
                </a:solidFill>
                <a:effectLst>
                  <a:outerShdw blurRad="50800" dist="38100" dir="2700000" algn="tl" rotWithShape="0">
                    <a:prstClr val="black">
                      <a:alpha val="40000"/>
                    </a:prstClr>
                  </a:outerShdw>
                </a:effectLst>
              </a:rPr>
              <a:t>its </a:t>
            </a:r>
            <a:r>
              <a:rPr lang="en-GB" sz="3200" dirty="0" smtClean="0">
                <a:solidFill>
                  <a:schemeClr val="tx1"/>
                </a:solidFill>
                <a:effectLst>
                  <a:outerShdw blurRad="50800" dist="38100" dir="2700000" algn="tl" rotWithShape="0">
                    <a:prstClr val="black">
                      <a:alpha val="40000"/>
                    </a:prstClr>
                  </a:outerShdw>
                </a:effectLst>
              </a:rPr>
              <a:t>suite of applications</a:t>
            </a:r>
            <a:r>
              <a:rPr lang="nl-NL" dirty="0" smtClean="0"/>
              <a:t/>
            </a:r>
            <a:br>
              <a:rPr lang="nl-NL" dirty="0" smtClean="0"/>
            </a:br>
            <a:endParaRPr lang="en-US" dirty="0"/>
          </a:p>
        </p:txBody>
      </p:sp>
      <p:sp>
        <p:nvSpPr>
          <p:cNvPr id="11" name="Title 1"/>
          <p:cNvSpPr txBox="1">
            <a:spLocks/>
          </p:cNvSpPr>
          <p:nvPr/>
        </p:nvSpPr>
        <p:spPr>
          <a:xfrm>
            <a:off x="3131840" y="3140968"/>
            <a:ext cx="3960440" cy="1512168"/>
          </a:xfrm>
          <a:prstGeom prst="rect">
            <a:avLst/>
          </a:prstGeom>
          <a:solidFill>
            <a:srgbClr val="FFFFFF">
              <a:alpha val="74902"/>
            </a:srgbClr>
          </a:solidFill>
          <a:effectLst>
            <a:softEdge rad="127000"/>
          </a:effectLst>
        </p:spPr>
        <p:txBody>
          <a:bodyPr vert="horz" lIns="0" tIns="0" rIns="0" bIns="0" rtlCol="0" anchor="t" anchorCtr="0">
            <a:no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GB" sz="2400" b="1" i="0" u="none" strike="noStrike" kern="1200" cap="none" spc="-6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GB" sz="2400" b="1" i="0" u="none" strike="noStrike" kern="1200" cap="none" spc="-60" normalizeH="0" baseline="0" noProof="0" dirty="0" smtClean="0">
                <a:ln>
                  <a:noFill/>
                </a:ln>
                <a:solidFill>
                  <a:schemeClr val="tx1"/>
                </a:solidFill>
                <a:effectLst/>
                <a:uLnTx/>
                <a:uFillTx/>
                <a:latin typeface="+mj-lt"/>
                <a:ea typeface="+mj-ea"/>
                <a:cs typeface="+mj-cs"/>
              </a:rPr>
              <a:t>Niels Raes</a:t>
            </a:r>
            <a:br>
              <a:rPr kumimoji="0" lang="en-GB" sz="2400" b="1" i="0" u="none" strike="noStrike" kern="1200" cap="none" spc="-60" normalizeH="0" baseline="0" noProof="0" dirty="0" smtClean="0">
                <a:ln>
                  <a:noFill/>
                </a:ln>
                <a:solidFill>
                  <a:schemeClr val="tx1"/>
                </a:solidFill>
                <a:effectLst/>
                <a:uLnTx/>
                <a:uFillTx/>
                <a:latin typeface="+mj-lt"/>
                <a:ea typeface="+mj-ea"/>
                <a:cs typeface="+mj-cs"/>
              </a:rPr>
            </a:br>
            <a:r>
              <a:rPr kumimoji="0" lang="en-GB" sz="2000" b="0" i="0" u="none" strike="noStrike" kern="1200" cap="none" spc="-60" normalizeH="0" baseline="0" noProof="0" dirty="0" smtClean="0">
                <a:ln>
                  <a:noFill/>
                </a:ln>
                <a:solidFill>
                  <a:schemeClr val="tx1"/>
                </a:solidFill>
                <a:effectLst/>
                <a:uLnTx/>
                <a:uFillTx/>
                <a:latin typeface="+mj-lt"/>
                <a:ea typeface="+mj-ea"/>
                <a:cs typeface="+mj-cs"/>
              </a:rPr>
              <a:t/>
            </a:r>
            <a:br>
              <a:rPr kumimoji="0" lang="en-GB" sz="2000" b="0" i="0" u="none" strike="noStrike" kern="1200" cap="none" spc="-60" normalizeH="0" baseline="0" noProof="0" dirty="0" smtClean="0">
                <a:ln>
                  <a:noFill/>
                </a:ln>
                <a:solidFill>
                  <a:schemeClr val="tx1"/>
                </a:solidFill>
                <a:effectLst/>
                <a:uLnTx/>
                <a:uFillTx/>
                <a:latin typeface="+mj-lt"/>
                <a:ea typeface="+mj-ea"/>
                <a:cs typeface="+mj-cs"/>
              </a:rPr>
            </a:br>
            <a:r>
              <a:rPr kumimoji="0" lang="en-GB" sz="2000" b="1" i="0" u="none" strike="noStrike" kern="1200" cap="none" spc="-60" normalizeH="0" baseline="0" noProof="0" dirty="0" smtClean="0">
                <a:ln>
                  <a:noFill/>
                </a:ln>
                <a:solidFill>
                  <a:schemeClr val="tx1"/>
                </a:solidFill>
                <a:effectLst/>
                <a:uLnTx/>
                <a:uFillTx/>
                <a:latin typeface="+mj-lt"/>
                <a:ea typeface="+mj-ea"/>
                <a:cs typeface="+mj-cs"/>
              </a:rPr>
              <a:t>Edinburgh, November 5, 2013</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nl-NL" sz="5000" b="1" i="0" u="none" strike="noStrike" kern="1200" cap="none" spc="-60" normalizeH="0" baseline="0" noProof="0" dirty="0" smtClean="0">
                <a:ln>
                  <a:noFill/>
                </a:ln>
                <a:solidFill>
                  <a:schemeClr val="bg1"/>
                </a:solidFill>
                <a:effectLst/>
                <a:uLnTx/>
                <a:uFillTx/>
                <a:latin typeface="+mj-lt"/>
                <a:ea typeface="+mj-ea"/>
                <a:cs typeface="+mj-cs"/>
              </a:rPr>
              <a:t/>
            </a:r>
            <a:br>
              <a:rPr kumimoji="0" lang="nl-NL" sz="5000" b="1" i="0" u="none" strike="noStrike" kern="1200" cap="none" spc="-60" normalizeH="0" baseline="0" noProof="0" dirty="0" smtClean="0">
                <a:ln>
                  <a:noFill/>
                </a:ln>
                <a:solidFill>
                  <a:schemeClr val="bg1"/>
                </a:solidFill>
                <a:effectLst/>
                <a:uLnTx/>
                <a:uFillTx/>
                <a:latin typeface="+mj-lt"/>
                <a:ea typeface="+mj-ea"/>
                <a:cs typeface="+mj-cs"/>
              </a:rPr>
            </a:br>
            <a:endParaRPr kumimoji="0" lang="en-US" sz="5000" b="1" i="0" u="none" strike="noStrike" kern="1200" cap="none" spc="-60" normalizeH="0" baseline="0" noProof="0" dirty="0">
              <a:ln>
                <a:noFill/>
              </a:ln>
              <a:solidFill>
                <a:schemeClr val="bg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0"/>
          <p:cNvSpPr>
            <a:spLocks noChangeArrowheads="1"/>
          </p:cNvSpPr>
          <p:nvPr/>
        </p:nvSpPr>
        <p:spPr bwMode="auto">
          <a:xfrm>
            <a:off x="773113" y="1340768"/>
            <a:ext cx="6175151" cy="5517232"/>
          </a:xfrm>
          <a:prstGeom prst="rect">
            <a:avLst/>
          </a:prstGeom>
          <a:blipFill dpi="0" rotWithShape="1">
            <a:blip r:embed="rId3" cstate="screen">
              <a:extLst>
                <a:ext uri="{28A0092B-C50C-407E-A947-70E740481C1C}">
                  <a14:useLocalDpi xmlns:a14="http://schemas.microsoft.com/office/drawing/2010/main"/>
                </a:ext>
              </a:extLst>
            </a:blip>
            <a:srcRect/>
            <a:stretch>
              <a:fillRect/>
            </a:stretch>
          </a:blipFill>
          <a:ln w="28575" algn="ctr">
            <a:noFill/>
            <a:round/>
            <a:headEnd/>
            <a:tailEnd/>
          </a:ln>
        </p:spPr>
        <p:txBody>
          <a:bodyPr wrap="none" anchor="ctr"/>
          <a:lstStyle/>
          <a:p>
            <a:endParaRPr lang="en-GB"/>
          </a:p>
        </p:txBody>
      </p:sp>
      <p:sp>
        <p:nvSpPr>
          <p:cNvPr id="33798" name="Text Box 15"/>
          <p:cNvSpPr txBox="1">
            <a:spLocks noChangeArrowheads="1"/>
          </p:cNvSpPr>
          <p:nvPr/>
        </p:nvSpPr>
        <p:spPr bwMode="auto">
          <a:xfrm>
            <a:off x="695324" y="117475"/>
            <a:ext cx="8448675" cy="532904"/>
          </a:xfrm>
          <a:prstGeom prst="rect">
            <a:avLst/>
          </a:prstGeom>
          <a:noFill/>
          <a:ln w="9525">
            <a:noFill/>
            <a:miter lim="800000"/>
            <a:headEnd/>
            <a:tailEnd/>
          </a:ln>
        </p:spPr>
        <p:txBody>
          <a:bodyPr wrap="square" lIns="40069" tIns="20035" rIns="40069" bIns="20035">
            <a:spAutoFit/>
          </a:bodyPr>
          <a:lstStyle/>
          <a:p>
            <a:pPr marL="261938" indent="-514350" algn="l"/>
            <a:r>
              <a:rPr lang="en-GB" sz="3200" b="1" spc="-60" dirty="0">
                <a:solidFill>
                  <a:srgbClr val="E3004A"/>
                </a:solidFill>
                <a:latin typeface="+mj-lt"/>
                <a:ea typeface="+mj-ea"/>
                <a:cs typeface="+mj-cs"/>
              </a:rPr>
              <a:t>Principles of species distribution modelling</a:t>
            </a:r>
          </a:p>
        </p:txBody>
      </p:sp>
      <p:sp>
        <p:nvSpPr>
          <p:cNvPr id="33811" name="TextBox 17"/>
          <p:cNvSpPr txBox="1">
            <a:spLocks noChangeArrowheads="1"/>
          </p:cNvSpPr>
          <p:nvPr/>
        </p:nvSpPr>
        <p:spPr bwMode="auto">
          <a:xfrm>
            <a:off x="735013" y="816893"/>
            <a:ext cx="8277225" cy="523875"/>
          </a:xfrm>
          <a:prstGeom prst="rect">
            <a:avLst/>
          </a:prstGeom>
          <a:noFill/>
          <a:ln w="9525">
            <a:noFill/>
            <a:miter lim="800000"/>
            <a:headEnd/>
            <a:tailEnd/>
          </a:ln>
        </p:spPr>
        <p:txBody>
          <a:bodyPr>
            <a:spAutoFit/>
          </a:bodyPr>
          <a:lstStyle/>
          <a:p>
            <a:pPr marL="263525" indent="-263525" algn="l">
              <a:buFont typeface="Arial" charset="0"/>
              <a:buChar char="•"/>
            </a:pPr>
            <a:r>
              <a:rPr lang="en-GB" sz="2800" dirty="0" smtClean="0">
                <a:latin typeface="Calibri" pitchFamily="34" charset="0"/>
              </a:rPr>
              <a:t>Species </a:t>
            </a:r>
            <a:r>
              <a:rPr lang="en-GB" sz="2800" dirty="0">
                <a:latin typeface="Calibri" pitchFamily="34" charset="0"/>
              </a:rPr>
              <a:t>niche - </a:t>
            </a:r>
            <a:r>
              <a:rPr lang="en-GB" sz="2800" dirty="0" err="1">
                <a:latin typeface="Calibri" pitchFamily="34" charset="0"/>
              </a:rPr>
              <a:t>Abiotic</a:t>
            </a:r>
            <a:endParaRPr lang="en-GB" sz="2800" dirty="0">
              <a:latin typeface="Calibri" pitchFamily="34" charset="0"/>
            </a:endParaRPr>
          </a:p>
        </p:txBody>
      </p:sp>
      <p:sp>
        <p:nvSpPr>
          <p:cNvPr id="33812" name="Oval 31"/>
          <p:cNvSpPr>
            <a:spLocks noChangeArrowheads="1"/>
          </p:cNvSpPr>
          <p:nvPr/>
        </p:nvSpPr>
        <p:spPr bwMode="auto">
          <a:xfrm>
            <a:off x="2101850" y="2202085"/>
            <a:ext cx="3657600" cy="3459163"/>
          </a:xfrm>
          <a:prstGeom prst="ellipse">
            <a:avLst/>
          </a:prstGeom>
          <a:blipFill dpi="0" rotWithShape="1">
            <a:blip r:embed="rId4" cstate="screen"/>
            <a:srcRect/>
            <a:stretch>
              <a:fillRect/>
            </a:stretch>
          </a:blipFill>
          <a:ln w="76200" algn="ctr">
            <a:solidFill>
              <a:srgbClr val="FF0000"/>
            </a:solidFill>
            <a:round/>
            <a:headEnd/>
            <a:tailEnd/>
          </a:ln>
        </p:spPr>
        <p:txBody>
          <a:bodyPr wrap="none" anchor="ctr"/>
          <a:lstStyle/>
          <a:p>
            <a:endParaRPr lang="en-GB"/>
          </a:p>
        </p:txBody>
      </p:sp>
      <p:sp>
        <p:nvSpPr>
          <p:cNvPr id="33" name="TextBox 32"/>
          <p:cNvSpPr txBox="1"/>
          <p:nvPr/>
        </p:nvSpPr>
        <p:spPr>
          <a:xfrm>
            <a:off x="3347864" y="1556792"/>
            <a:ext cx="1225484" cy="461665"/>
          </a:xfrm>
          <a:prstGeom prst="rect">
            <a:avLst/>
          </a:prstGeom>
          <a:noFill/>
        </p:spPr>
        <p:txBody>
          <a:bodyPr>
            <a:spAutoFit/>
          </a:bodyPr>
          <a:lstStyle/>
          <a:p>
            <a:pPr>
              <a:defRPr/>
            </a:pPr>
            <a:r>
              <a:rPr lang="en-GB" sz="2400" b="1" dirty="0">
                <a:ln>
                  <a:solidFill>
                    <a:schemeClr val="tx1"/>
                  </a:solidFill>
                </a:ln>
                <a:solidFill>
                  <a:srgbClr val="FFFFFF"/>
                </a:solidFill>
                <a:latin typeface="Calibri" pitchFamily="34" charset="0"/>
              </a:rPr>
              <a:t>Abiotic</a:t>
            </a:r>
          </a:p>
        </p:txBody>
      </p:sp>
      <p:sp>
        <p:nvSpPr>
          <p:cNvPr id="33814" name="TextBox 19"/>
          <p:cNvSpPr txBox="1">
            <a:spLocks noChangeArrowheads="1"/>
          </p:cNvSpPr>
          <p:nvPr/>
        </p:nvSpPr>
        <p:spPr bwMode="auto">
          <a:xfrm>
            <a:off x="5580112" y="1484784"/>
            <a:ext cx="3449638" cy="369887"/>
          </a:xfrm>
          <a:prstGeom prst="rect">
            <a:avLst/>
          </a:prstGeom>
          <a:solidFill>
            <a:schemeClr val="bg1"/>
          </a:solidFill>
          <a:ln w="38100">
            <a:solidFill>
              <a:srgbClr val="FF0000"/>
            </a:solidFill>
            <a:miter lim="800000"/>
            <a:headEnd/>
            <a:tailEnd/>
          </a:ln>
        </p:spPr>
        <p:txBody>
          <a:bodyPr>
            <a:spAutoFit/>
          </a:bodyPr>
          <a:lstStyle/>
          <a:p>
            <a:r>
              <a:rPr lang="en-GB" dirty="0"/>
              <a:t>Temperature, precipitation, etc.</a:t>
            </a:r>
          </a:p>
        </p:txBody>
      </p:sp>
      <p:sp>
        <p:nvSpPr>
          <p:cNvPr id="33815" name="Right Arrow 24"/>
          <p:cNvSpPr>
            <a:spLocks noChangeArrowheads="1"/>
          </p:cNvSpPr>
          <p:nvPr/>
        </p:nvSpPr>
        <p:spPr bwMode="auto">
          <a:xfrm rot="7997287">
            <a:off x="4848427" y="2072431"/>
            <a:ext cx="884237" cy="179388"/>
          </a:xfrm>
          <a:prstGeom prst="rightArrow">
            <a:avLst>
              <a:gd name="adj1" fmla="val 50000"/>
              <a:gd name="adj2" fmla="val 50068"/>
            </a:avLst>
          </a:prstGeom>
          <a:solidFill>
            <a:srgbClr val="FF0000"/>
          </a:solidFill>
          <a:ln w="9525" algn="ctr">
            <a:solidFill>
              <a:srgbClr val="FF0000"/>
            </a:solidFill>
            <a:round/>
            <a:headEnd/>
            <a:tailEnd/>
          </a:ln>
        </p:spPr>
        <p:txBody>
          <a:bodyPr wrap="none" anchor="ctr"/>
          <a:lstStyle/>
          <a:p>
            <a:endParaRPr lang="en-GB"/>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a:spLocks noGrp="1"/>
          </p:cNvSpPr>
          <p:nvPr>
            <p:ph type="title"/>
          </p:nvPr>
        </p:nvSpPr>
        <p:spPr>
          <a:xfrm>
            <a:off x="781200" y="403200"/>
            <a:ext cx="8362800" cy="957600"/>
          </a:xfrm>
        </p:spPr>
        <p:txBody>
          <a:bodyPr>
            <a:normAutofit/>
          </a:bodyPr>
          <a:lstStyle/>
          <a:p>
            <a:r>
              <a:rPr lang="en-GB" dirty="0" smtClean="0">
                <a:solidFill>
                  <a:srgbClr val="E3004A"/>
                </a:solidFill>
              </a:rPr>
              <a:t>Floristic regions of Java</a:t>
            </a:r>
          </a:p>
        </p:txBody>
      </p:sp>
      <p:grpSp>
        <p:nvGrpSpPr>
          <p:cNvPr id="2" name="Group 13"/>
          <p:cNvGrpSpPr/>
          <p:nvPr/>
        </p:nvGrpSpPr>
        <p:grpSpPr>
          <a:xfrm>
            <a:off x="1523732" y="942050"/>
            <a:ext cx="6504652" cy="5583294"/>
            <a:chOff x="1523732" y="1086066"/>
            <a:chExt cx="6504652" cy="5583294"/>
          </a:xfrm>
        </p:grpSpPr>
        <p:pic>
          <p:nvPicPr>
            <p:cNvPr id="5" name="Picture 4" descr="PAM6.Java.mediods.natural.forest.jpg"/>
            <p:cNvPicPr>
              <a:picLocks noChangeAspect="1"/>
            </p:cNvPicPr>
            <p:nvPr/>
          </p:nvPicPr>
          <p:blipFill>
            <a:blip r:embed="rId3" cstate="screen"/>
            <a:srcRect/>
            <a:stretch>
              <a:fillRect/>
            </a:stretch>
          </p:blipFill>
          <p:spPr>
            <a:xfrm>
              <a:off x="1548384" y="3852706"/>
              <a:ext cx="6480000" cy="2816654"/>
            </a:xfrm>
            <a:prstGeom prst="rect">
              <a:avLst/>
            </a:prstGeom>
            <a:ln>
              <a:noFill/>
            </a:ln>
          </p:spPr>
        </p:pic>
        <p:pic>
          <p:nvPicPr>
            <p:cNvPr id="10" name="Picture 9" descr="Diversity.Java.Natural.Forest.jpg"/>
            <p:cNvPicPr>
              <a:picLocks noChangeAspect="1"/>
            </p:cNvPicPr>
            <p:nvPr/>
          </p:nvPicPr>
          <p:blipFill>
            <a:blip r:embed="rId4" cstate="screen"/>
            <a:srcRect/>
            <a:stretch>
              <a:fillRect/>
            </a:stretch>
          </p:blipFill>
          <p:spPr>
            <a:xfrm>
              <a:off x="1523732" y="1086066"/>
              <a:ext cx="6480000" cy="2898885"/>
            </a:xfrm>
            <a:prstGeom prst="rect">
              <a:avLst/>
            </a:prstGeom>
            <a:ln>
              <a:noFill/>
            </a:ln>
          </p:spPr>
        </p:pic>
      </p:grpSp>
      <p:sp>
        <p:nvSpPr>
          <p:cNvPr id="15" name="Oval 14"/>
          <p:cNvSpPr/>
          <p:nvPr/>
        </p:nvSpPr>
        <p:spPr>
          <a:xfrm rot="564759">
            <a:off x="3131840" y="2420888"/>
            <a:ext cx="2736304" cy="648072"/>
          </a:xfrm>
          <a:prstGeom prst="ellipse">
            <a:avLst/>
          </a:prstGeom>
          <a:no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5436096" y="1920198"/>
            <a:ext cx="2194814" cy="648072"/>
          </a:xfrm>
          <a:prstGeom prst="ellipse">
            <a:avLst/>
          </a:prstGeom>
          <a:noFill/>
          <a:ln w="38100">
            <a:solidFill>
              <a:srgbClr val="66FF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rot="335390">
            <a:off x="2006824" y="1430409"/>
            <a:ext cx="1872208" cy="648072"/>
          </a:xfrm>
          <a:prstGeom prst="ellipse">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0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0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192" y="116632"/>
            <a:ext cx="7823248" cy="505520"/>
          </a:xfrm>
        </p:spPr>
        <p:txBody>
          <a:bodyPr/>
          <a:lstStyle/>
          <a:p>
            <a:r>
              <a:rPr lang="en-GB" dirty="0" smtClean="0"/>
              <a:t>SDMs – community level</a:t>
            </a:r>
            <a:endParaRPr lang="nl-NL" dirty="0"/>
          </a:p>
        </p:txBody>
      </p:sp>
      <p:sp>
        <p:nvSpPr>
          <p:cNvPr id="3" name="Content Placeholder 2"/>
          <p:cNvSpPr>
            <a:spLocks noGrp="1"/>
          </p:cNvSpPr>
          <p:nvPr>
            <p:ph idx="1"/>
          </p:nvPr>
        </p:nvSpPr>
        <p:spPr>
          <a:xfrm>
            <a:off x="770400" y="692696"/>
            <a:ext cx="8194088" cy="5904656"/>
          </a:xfrm>
        </p:spPr>
        <p:txBody>
          <a:bodyPr/>
          <a:lstStyle/>
          <a:p>
            <a:pPr marL="182563" lvl="2" indent="-182563"/>
            <a:r>
              <a:rPr lang="en-GB" sz="1800" dirty="0" smtClean="0"/>
              <a:t>Phylogenetic diversity (N. </a:t>
            </a:r>
            <a:r>
              <a:rPr lang="en-GB" sz="1800" dirty="0" err="1" smtClean="0"/>
              <a:t>Raes</a:t>
            </a:r>
            <a:r>
              <a:rPr lang="en-GB" sz="1800" dirty="0" smtClean="0"/>
              <a:t>)</a:t>
            </a:r>
          </a:p>
          <a:p>
            <a:pPr marL="539750" lvl="2" indent="-365125">
              <a:buFont typeface="Arial" pitchFamily="34" charset="0"/>
              <a:buChar char="►"/>
            </a:pPr>
            <a:endParaRPr lang="nl-NL" sz="1800" dirty="0" err="1" smtClean="0"/>
          </a:p>
        </p:txBody>
      </p:sp>
      <p:pic>
        <p:nvPicPr>
          <p:cNvPr id="5" name="Picture 19" descr="SD01.jp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71600" y="1052736"/>
            <a:ext cx="4946053" cy="5483788"/>
          </a:xfrm>
          <a:prstGeom prst="rect">
            <a:avLst/>
          </a:prstGeom>
          <a:ln>
            <a:solidFill>
              <a:schemeClr val="tx1"/>
            </a:solidFill>
          </a:ln>
          <a:effectLst>
            <a:outerShdw blurRad="292100" dist="139700" dir="2700000" algn="tl" rotWithShape="0">
              <a:srgbClr val="333333">
                <a:alpha val="65000"/>
              </a:srgbClr>
            </a:outerShdw>
          </a:effectLst>
        </p:spPr>
      </p:pic>
      <p:grpSp>
        <p:nvGrpSpPr>
          <p:cNvPr id="4" name="Group 26"/>
          <p:cNvGrpSpPr/>
          <p:nvPr/>
        </p:nvGrpSpPr>
        <p:grpSpPr>
          <a:xfrm>
            <a:off x="3491850" y="1647825"/>
            <a:ext cx="5406790" cy="2886075"/>
            <a:chOff x="3491850" y="1647825"/>
            <a:chExt cx="5406790" cy="2886075"/>
          </a:xfrm>
        </p:grpSpPr>
        <p:pic>
          <p:nvPicPr>
            <p:cNvPr id="7" name="Picture 5"/>
            <p:cNvPicPr>
              <a:picLocks noChangeAspect="1" noChangeArrowheads="1"/>
            </p:cNvPicPr>
            <p:nvPr/>
          </p:nvPicPr>
          <p:blipFill>
            <a:blip r:embed="rId4" cstate="screen"/>
            <a:srcRect/>
            <a:stretch>
              <a:fillRect/>
            </a:stretch>
          </p:blipFill>
          <p:spPr bwMode="auto">
            <a:xfrm>
              <a:off x="4855537" y="1666875"/>
              <a:ext cx="4043103" cy="2851151"/>
            </a:xfrm>
            <a:prstGeom prst="rect">
              <a:avLst/>
            </a:prstGeom>
            <a:ln w="28575">
              <a:solidFill>
                <a:srgbClr val="FF0000"/>
              </a:solidFill>
            </a:ln>
            <a:effectLst>
              <a:outerShdw blurRad="292100" dist="139700" dir="2700000" algn="tl" rotWithShape="0">
                <a:srgbClr val="333333">
                  <a:alpha val="65000"/>
                </a:srgbClr>
              </a:outerShdw>
            </a:effectLst>
          </p:spPr>
        </p:pic>
        <p:sp>
          <p:nvSpPr>
            <p:cNvPr id="8" name="Rectangle 7"/>
            <p:cNvSpPr/>
            <p:nvPr/>
          </p:nvSpPr>
          <p:spPr bwMode="auto">
            <a:xfrm>
              <a:off x="3491850" y="3968749"/>
              <a:ext cx="108015" cy="108000"/>
            </a:xfrm>
            <a:prstGeom prst="rect">
              <a:avLst/>
            </a:prstGeom>
            <a:solidFill>
              <a:srgbClr val="0070C0"/>
            </a:solid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nl-NL" sz="1800" b="0" i="0" u="none" strike="noStrike" cap="none" normalizeH="0" baseline="0" smtClean="0">
                <a:ln w="12700">
                  <a:solidFill>
                    <a:srgbClr val="FF0000"/>
                  </a:solidFill>
                </a:ln>
                <a:solidFill>
                  <a:schemeClr val="tx1"/>
                </a:solidFill>
                <a:effectLst/>
                <a:latin typeface="Arial" charset="0"/>
              </a:endParaRPr>
            </a:p>
          </p:txBody>
        </p:sp>
        <p:cxnSp>
          <p:nvCxnSpPr>
            <p:cNvPr id="9" name="Straight Connector 8"/>
            <p:cNvCxnSpPr/>
            <p:nvPr/>
          </p:nvCxnSpPr>
          <p:spPr bwMode="auto">
            <a:xfrm flipV="1">
              <a:off x="3599865" y="1647825"/>
              <a:ext cx="1253123" cy="2320925"/>
            </a:xfrm>
            <a:prstGeom prst="line">
              <a:avLst/>
            </a:prstGeom>
            <a:solidFill>
              <a:srgbClr val="E5E7F2"/>
            </a:solidFill>
            <a:ln w="28575" cap="flat" cmpd="sng" algn="ctr">
              <a:solidFill>
                <a:srgbClr val="FF0000"/>
              </a:solidFill>
              <a:prstDash val="solid"/>
              <a:round/>
              <a:headEnd type="none" w="med" len="med"/>
              <a:tailEnd type="none" w="med" len="med"/>
            </a:ln>
            <a:effectLst/>
          </p:spPr>
        </p:cxnSp>
        <p:cxnSp>
          <p:nvCxnSpPr>
            <p:cNvPr id="10" name="Straight Connector 9"/>
            <p:cNvCxnSpPr/>
            <p:nvPr/>
          </p:nvCxnSpPr>
          <p:spPr bwMode="auto">
            <a:xfrm>
              <a:off x="3599865" y="4076750"/>
              <a:ext cx="1243598" cy="457150"/>
            </a:xfrm>
            <a:prstGeom prst="line">
              <a:avLst/>
            </a:prstGeom>
            <a:solidFill>
              <a:srgbClr val="E5E7F2"/>
            </a:solidFill>
            <a:ln w="28575" cap="flat" cmpd="sng" algn="ctr">
              <a:solidFill>
                <a:srgbClr val="FF0000"/>
              </a:solidFill>
              <a:prstDash val="solid"/>
              <a:round/>
              <a:headEnd type="none" w="med" len="med"/>
              <a:tailEnd type="none" w="med" len="med"/>
            </a:ln>
            <a:effectLst/>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par>
                          <p:cTn id="8" fill="hold">
                            <p:stCondLst>
                              <p:cond delay="1000"/>
                            </p:stCondLst>
                            <p:childTnLst>
                              <p:par>
                                <p:cTn id="9" presetID="3"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10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192" y="116632"/>
            <a:ext cx="7823248" cy="505520"/>
          </a:xfrm>
        </p:spPr>
        <p:txBody>
          <a:bodyPr/>
          <a:lstStyle/>
          <a:p>
            <a:r>
              <a:rPr lang="en-GB" dirty="0" err="1" smtClean="0"/>
              <a:t>Nieuwe</a:t>
            </a:r>
            <a:r>
              <a:rPr lang="en-GB" dirty="0" smtClean="0"/>
              <a:t> </a:t>
            </a:r>
            <a:r>
              <a:rPr lang="en-GB" dirty="0" err="1" smtClean="0"/>
              <a:t>ontwikkelingen</a:t>
            </a:r>
            <a:endParaRPr lang="nl-NL" dirty="0"/>
          </a:p>
        </p:txBody>
      </p:sp>
      <p:sp>
        <p:nvSpPr>
          <p:cNvPr id="3" name="Content Placeholder 2"/>
          <p:cNvSpPr>
            <a:spLocks noGrp="1"/>
          </p:cNvSpPr>
          <p:nvPr>
            <p:ph idx="1"/>
          </p:nvPr>
        </p:nvSpPr>
        <p:spPr>
          <a:xfrm>
            <a:off x="770400" y="692696"/>
            <a:ext cx="8194088" cy="5904656"/>
          </a:xfrm>
        </p:spPr>
        <p:txBody>
          <a:bodyPr/>
          <a:lstStyle/>
          <a:p>
            <a:pPr marL="182563" lvl="2" indent="-182563"/>
            <a:r>
              <a:rPr lang="en-GB" sz="1800" dirty="0" err="1" smtClean="0"/>
              <a:t>Phylogenetische</a:t>
            </a:r>
            <a:r>
              <a:rPr lang="en-GB" sz="1800" dirty="0" smtClean="0"/>
              <a:t> </a:t>
            </a:r>
            <a:r>
              <a:rPr lang="en-GB" sz="1800" dirty="0" err="1" smtClean="0"/>
              <a:t>diversiteit</a:t>
            </a:r>
            <a:r>
              <a:rPr lang="en-GB" sz="1800" dirty="0" smtClean="0"/>
              <a:t> (N. </a:t>
            </a:r>
            <a:r>
              <a:rPr lang="en-GB" sz="1800" dirty="0" err="1" smtClean="0"/>
              <a:t>Raes</a:t>
            </a:r>
            <a:r>
              <a:rPr lang="en-GB" sz="1800" dirty="0" smtClean="0"/>
              <a:t>)</a:t>
            </a:r>
          </a:p>
          <a:p>
            <a:pPr marL="539750" lvl="2" indent="-365125">
              <a:buFont typeface="Arial" pitchFamily="34" charset="0"/>
              <a:buChar char="►"/>
            </a:pPr>
            <a:endParaRPr lang="nl-NL" sz="1800" dirty="0" err="1" smtClean="0"/>
          </a:p>
        </p:txBody>
      </p:sp>
      <p:pic>
        <p:nvPicPr>
          <p:cNvPr id="11" name="Picture 10" descr="PhylomaticBorneoGenusDated.jpg"/>
          <p:cNvPicPr>
            <a:picLocks noChangeAspect="1"/>
          </p:cNvPicPr>
          <p:nvPr/>
        </p:nvPicPr>
        <p:blipFill>
          <a:blip r:embed="rId2" cstate="screen"/>
          <a:stretch>
            <a:fillRect/>
          </a:stretch>
        </p:blipFill>
        <p:spPr>
          <a:xfrm>
            <a:off x="609793" y="0"/>
            <a:ext cx="8534207" cy="6858000"/>
          </a:xfrm>
          <a:prstGeom prst="rect">
            <a:avLst/>
          </a:prstGeom>
        </p:spPr>
      </p:pic>
      <p:sp>
        <p:nvSpPr>
          <p:cNvPr id="12" name="TextBox 11"/>
          <p:cNvSpPr txBox="1"/>
          <p:nvPr/>
        </p:nvSpPr>
        <p:spPr>
          <a:xfrm>
            <a:off x="683460" y="116540"/>
            <a:ext cx="4824670" cy="646331"/>
          </a:xfrm>
          <a:prstGeom prst="rect">
            <a:avLst/>
          </a:prstGeom>
          <a:noFill/>
        </p:spPr>
        <p:txBody>
          <a:bodyPr wrap="square" rtlCol="0">
            <a:spAutoFit/>
          </a:bodyPr>
          <a:lstStyle/>
          <a:p>
            <a:r>
              <a:rPr lang="en-GB" dirty="0" smtClean="0"/>
              <a:t>Genus phylogeny for Borneo dated according </a:t>
            </a:r>
            <a:r>
              <a:rPr lang="en-GB" dirty="0" err="1" smtClean="0"/>
              <a:t>Wikström</a:t>
            </a:r>
            <a:r>
              <a:rPr lang="en-GB" dirty="0" smtClean="0"/>
              <a:t> </a:t>
            </a:r>
            <a:r>
              <a:rPr lang="en-GB" i="1" dirty="0" smtClean="0"/>
              <a:t>et al. </a:t>
            </a:r>
            <a:r>
              <a:rPr lang="en-GB" dirty="0" smtClean="0"/>
              <a:t>2001 (regional pool)</a:t>
            </a:r>
            <a:endParaRPr lang="en-GB"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192" y="116632"/>
            <a:ext cx="7823248" cy="505520"/>
          </a:xfrm>
        </p:spPr>
        <p:txBody>
          <a:bodyPr/>
          <a:lstStyle/>
          <a:p>
            <a:r>
              <a:rPr lang="en-GB" dirty="0" smtClean="0"/>
              <a:t>SDMs – community level</a:t>
            </a:r>
            <a:endParaRPr lang="nl-NL" dirty="0"/>
          </a:p>
        </p:txBody>
      </p:sp>
      <p:sp>
        <p:nvSpPr>
          <p:cNvPr id="3" name="Content Placeholder 2"/>
          <p:cNvSpPr>
            <a:spLocks noGrp="1"/>
          </p:cNvSpPr>
          <p:nvPr>
            <p:ph idx="1"/>
          </p:nvPr>
        </p:nvSpPr>
        <p:spPr>
          <a:xfrm>
            <a:off x="770400" y="692696"/>
            <a:ext cx="8194088" cy="5904656"/>
          </a:xfrm>
        </p:spPr>
        <p:txBody>
          <a:bodyPr/>
          <a:lstStyle/>
          <a:p>
            <a:pPr marL="182563" lvl="2" indent="-182563"/>
            <a:r>
              <a:rPr lang="en-GB" sz="1800" dirty="0" smtClean="0"/>
              <a:t>Phylogenetic diversity (N. </a:t>
            </a:r>
            <a:r>
              <a:rPr lang="en-GB" sz="1800" dirty="0" err="1" smtClean="0"/>
              <a:t>Raes</a:t>
            </a:r>
            <a:r>
              <a:rPr lang="en-GB" sz="1800" dirty="0" smtClean="0"/>
              <a:t>)</a:t>
            </a:r>
          </a:p>
          <a:p>
            <a:pPr marL="539750" lvl="2" indent="-365125">
              <a:buFont typeface="Arial" pitchFamily="34" charset="0"/>
              <a:buChar char="►"/>
            </a:pPr>
            <a:endParaRPr lang="nl-NL" sz="1800" dirty="0" err="1" smtClean="0"/>
          </a:p>
        </p:txBody>
      </p:sp>
      <p:pic>
        <p:nvPicPr>
          <p:cNvPr id="11" name="Picture 19" descr="SD01.jp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932040" y="1412776"/>
            <a:ext cx="3960000" cy="4390531"/>
          </a:xfrm>
          <a:prstGeom prst="rect">
            <a:avLst/>
          </a:prstGeom>
          <a:ln>
            <a:solidFill>
              <a:schemeClr val="tx1"/>
            </a:solidFill>
          </a:ln>
          <a:effectLst>
            <a:outerShdw blurRad="292100" dist="139700" dir="2700000" algn="tl" rotWithShape="0">
              <a:srgbClr val="333333">
                <a:alpha val="65000"/>
              </a:srgbClr>
            </a:outerShdw>
          </a:effectLst>
        </p:spPr>
      </p:pic>
      <p:pic>
        <p:nvPicPr>
          <p:cNvPr id="12" name="Picture 2" descr="E:\Projects\Phylodiversity of Borneo\sesPD_dated_Wikstrom_Borneo.jpg"/>
          <p:cNvPicPr>
            <a:picLocks noChangeAspect="1" noChangeArrowheads="1"/>
          </p:cNvPicPr>
          <p:nvPr/>
        </p:nvPicPr>
        <p:blipFill>
          <a:blip r:embed="rId4" cstate="screen"/>
          <a:srcRect/>
          <a:stretch>
            <a:fillRect/>
          </a:stretch>
        </p:blipFill>
        <p:spPr bwMode="auto">
          <a:xfrm>
            <a:off x="755576" y="1412776"/>
            <a:ext cx="3960000" cy="4412189"/>
          </a:xfrm>
          <a:prstGeom prst="rect">
            <a:avLst/>
          </a:prstGeom>
          <a:ln w="9525">
            <a:solidFill>
              <a:schemeClr val="tx1"/>
            </a:solid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1000"/>
                                        <p:tgtEl>
                                          <p:spTgt spid="1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3648" y="116632"/>
            <a:ext cx="7128792" cy="505520"/>
          </a:xfrm>
        </p:spPr>
        <p:txBody>
          <a:bodyPr/>
          <a:lstStyle/>
          <a:p>
            <a:r>
              <a:rPr lang="en-GB" dirty="0" smtClean="0"/>
              <a:t>SDMs – LGM hind-casts</a:t>
            </a:r>
            <a:endParaRPr lang="nl-NL" dirty="0"/>
          </a:p>
        </p:txBody>
      </p:sp>
      <p:pic>
        <p:nvPicPr>
          <p:cNvPr id="3074" name="Picture 2" descr="D:\Back2Future\ms\Refugia\Figs.refugia\Fig1.Sundaland.Study.Area.jpg"/>
          <p:cNvPicPr>
            <a:picLocks noChangeAspect="1" noChangeArrowheads="1"/>
          </p:cNvPicPr>
          <p:nvPr/>
        </p:nvPicPr>
        <p:blipFill>
          <a:blip r:embed="rId3" cstate="screen"/>
          <a:srcRect/>
          <a:stretch>
            <a:fillRect/>
          </a:stretch>
        </p:blipFill>
        <p:spPr bwMode="auto">
          <a:xfrm>
            <a:off x="1259632" y="764704"/>
            <a:ext cx="6771729" cy="5840683"/>
          </a:xfrm>
          <a:prstGeom prst="rect">
            <a:avLst/>
          </a:prstGeom>
          <a:noFill/>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2" y="259184"/>
            <a:ext cx="7632848" cy="505520"/>
          </a:xfrm>
        </p:spPr>
        <p:txBody>
          <a:bodyPr/>
          <a:lstStyle/>
          <a:p>
            <a:r>
              <a:rPr lang="en-GB" dirty="0" smtClean="0"/>
              <a:t>SDMs – LGM hind-casts</a:t>
            </a:r>
            <a:endParaRPr lang="nl-NL" dirty="0"/>
          </a:p>
        </p:txBody>
      </p:sp>
      <p:pic>
        <p:nvPicPr>
          <p:cNvPr id="5122" name="Picture 2" descr="D:\Back2Future\ms\Refugia\Figs.refugia\Fig2.present.pfp.diversity.jpg"/>
          <p:cNvPicPr>
            <a:picLocks noChangeAspect="1" noChangeArrowheads="1"/>
          </p:cNvPicPr>
          <p:nvPr/>
        </p:nvPicPr>
        <p:blipFill>
          <a:blip r:embed="rId3" cstate="screen"/>
          <a:srcRect/>
          <a:stretch>
            <a:fillRect/>
          </a:stretch>
        </p:blipFill>
        <p:spPr bwMode="auto">
          <a:xfrm>
            <a:off x="540472" y="1564139"/>
            <a:ext cx="8280000" cy="3593053"/>
          </a:xfrm>
          <a:prstGeom prst="rect">
            <a:avLst/>
          </a:prstGeom>
          <a:ln>
            <a:solidFill>
              <a:schemeClr val="tx1"/>
            </a:solid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2" y="259184"/>
            <a:ext cx="7632848" cy="505520"/>
          </a:xfrm>
        </p:spPr>
        <p:txBody>
          <a:bodyPr/>
          <a:lstStyle/>
          <a:p>
            <a:r>
              <a:rPr lang="en-GB" dirty="0" smtClean="0"/>
              <a:t>SDMs – LGM hind-casts</a:t>
            </a:r>
            <a:endParaRPr lang="nl-NL" dirty="0"/>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7141" y="2060848"/>
            <a:ext cx="8669720" cy="2736304"/>
          </a:xfrm>
          <a:prstGeom prst="rect">
            <a:avLst/>
          </a:prstGeom>
        </p:spPr>
      </p:pic>
      <p:sp>
        <p:nvSpPr>
          <p:cNvPr id="4" name="TextBox 3"/>
          <p:cNvSpPr txBox="1"/>
          <p:nvPr/>
        </p:nvSpPr>
        <p:spPr>
          <a:xfrm>
            <a:off x="5868144" y="5013176"/>
            <a:ext cx="2952328" cy="369332"/>
          </a:xfrm>
          <a:prstGeom prst="rect">
            <a:avLst/>
          </a:prstGeom>
          <a:noFill/>
        </p:spPr>
        <p:txBody>
          <a:bodyPr wrap="square" rtlCol="0">
            <a:spAutoFit/>
          </a:bodyPr>
          <a:lstStyle/>
          <a:p>
            <a:pPr algn="r"/>
            <a:r>
              <a:rPr lang="en-GB" dirty="0" err="1" smtClean="0"/>
              <a:t>Raes</a:t>
            </a:r>
            <a:r>
              <a:rPr lang="en-GB" dirty="0" smtClean="0"/>
              <a:t> et al. 2014 PNAS</a:t>
            </a:r>
            <a:endParaRPr lang="en-GB" dirty="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E3004A"/>
        </a:solidFill>
        <a:effectLst/>
      </p:bgPr>
    </p:bg>
    <p:spTree>
      <p:nvGrpSpPr>
        <p:cNvPr id="1" name=""/>
        <p:cNvGrpSpPr/>
        <p:nvPr/>
      </p:nvGrpSpPr>
      <p:grpSpPr>
        <a:xfrm>
          <a:off x="0" y="0"/>
          <a:ext cx="0" cy="0"/>
          <a:chOff x="0" y="0"/>
          <a:chExt cx="0" cy="0"/>
        </a:xfrm>
      </p:grpSpPr>
      <p:pic>
        <p:nvPicPr>
          <p:cNvPr id="3" name="Picture 2" descr="http://www.creativenaturephotography.net/forum/phpBB3_0_1/gallery/image.php?album_id=1&amp;image_id=5182"/>
          <p:cNvPicPr>
            <a:picLocks noChangeAspect="1" noChangeArrowheads="1"/>
          </p:cNvPicPr>
          <p:nvPr/>
        </p:nvPicPr>
        <p:blipFill>
          <a:blip r:embed="rId2" cstate="screen"/>
          <a:srcRect/>
          <a:stretch>
            <a:fillRect/>
          </a:stretch>
        </p:blipFill>
        <p:spPr bwMode="auto">
          <a:xfrm>
            <a:off x="3023320" y="0"/>
            <a:ext cx="6120680" cy="6882460"/>
          </a:xfrm>
          <a:prstGeom prst="rect">
            <a:avLst/>
          </a:prstGeom>
          <a:noFill/>
        </p:spPr>
      </p:pic>
      <p:sp>
        <p:nvSpPr>
          <p:cNvPr id="2" name="Title 1"/>
          <p:cNvSpPr>
            <a:spLocks noGrp="1"/>
          </p:cNvSpPr>
          <p:nvPr>
            <p:ph type="title"/>
          </p:nvPr>
        </p:nvSpPr>
        <p:spPr>
          <a:xfrm>
            <a:off x="3023320" y="3429000"/>
            <a:ext cx="6120680" cy="792088"/>
          </a:xfrm>
        </p:spPr>
        <p:txBody>
          <a:bodyPr/>
          <a:lstStyle/>
          <a:p>
            <a:pPr algn="ctr"/>
            <a:r>
              <a:rPr lang="en-US" dirty="0" smtClean="0"/>
              <a:t>Questions ?</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Text Box 15"/>
          <p:cNvSpPr txBox="1">
            <a:spLocks noChangeArrowheads="1"/>
          </p:cNvSpPr>
          <p:nvPr/>
        </p:nvSpPr>
        <p:spPr bwMode="auto">
          <a:xfrm>
            <a:off x="695324" y="117475"/>
            <a:ext cx="8448675" cy="532904"/>
          </a:xfrm>
          <a:prstGeom prst="rect">
            <a:avLst/>
          </a:prstGeom>
          <a:noFill/>
          <a:ln w="9525">
            <a:noFill/>
            <a:miter lim="800000"/>
            <a:headEnd/>
            <a:tailEnd/>
          </a:ln>
        </p:spPr>
        <p:txBody>
          <a:bodyPr wrap="square" lIns="40069" tIns="20035" rIns="40069" bIns="20035">
            <a:spAutoFit/>
          </a:bodyPr>
          <a:lstStyle/>
          <a:p>
            <a:pPr marL="261938" indent="-514350" algn="l"/>
            <a:r>
              <a:rPr lang="en-GB" sz="3200" b="1" spc="-60" dirty="0">
                <a:solidFill>
                  <a:srgbClr val="E3004A"/>
                </a:solidFill>
                <a:latin typeface="+mj-lt"/>
                <a:ea typeface="+mj-ea"/>
                <a:cs typeface="+mj-cs"/>
              </a:rPr>
              <a:t>Principles of species distribution modelling</a:t>
            </a:r>
          </a:p>
        </p:txBody>
      </p:sp>
      <p:sp>
        <p:nvSpPr>
          <p:cNvPr id="18" name="TextBox 17"/>
          <p:cNvSpPr txBox="1">
            <a:spLocks noChangeArrowheads="1"/>
          </p:cNvSpPr>
          <p:nvPr/>
        </p:nvSpPr>
        <p:spPr bwMode="auto">
          <a:xfrm>
            <a:off x="735013" y="1190357"/>
            <a:ext cx="8408987" cy="4401205"/>
          </a:xfrm>
          <a:prstGeom prst="rect">
            <a:avLst/>
          </a:prstGeom>
          <a:noFill/>
          <a:ln w="9525">
            <a:noFill/>
            <a:miter lim="800000"/>
            <a:headEnd/>
            <a:tailEnd/>
          </a:ln>
        </p:spPr>
        <p:txBody>
          <a:bodyPr wrap="square">
            <a:spAutoFit/>
          </a:bodyPr>
          <a:lstStyle/>
          <a:p>
            <a:pPr algn="l"/>
            <a:r>
              <a:rPr lang="en-GB" sz="2800" dirty="0" smtClean="0">
                <a:latin typeface="Calibri" pitchFamily="34" charset="0"/>
              </a:rPr>
              <a:t>Species Distribution Models (</a:t>
            </a:r>
            <a:r>
              <a:rPr lang="en-GB" sz="2800" dirty="0" err="1" smtClean="0">
                <a:latin typeface="Calibri" pitchFamily="34" charset="0"/>
              </a:rPr>
              <a:t>SDMs</a:t>
            </a:r>
            <a:r>
              <a:rPr lang="en-GB" sz="2800" dirty="0" smtClean="0">
                <a:latin typeface="Calibri" pitchFamily="34" charset="0"/>
              </a:rPr>
              <a:t>) use </a:t>
            </a:r>
            <a:r>
              <a:rPr lang="en-GB" sz="2800" dirty="0" smtClean="0">
                <a:solidFill>
                  <a:srgbClr val="E3004A"/>
                </a:solidFill>
                <a:latin typeface="Calibri" pitchFamily="34" charset="0"/>
              </a:rPr>
              <a:t>distributional information</a:t>
            </a:r>
            <a:r>
              <a:rPr lang="en-GB" sz="2800" dirty="0" smtClean="0">
                <a:latin typeface="Calibri" pitchFamily="34" charset="0"/>
              </a:rPr>
              <a:t> (</a:t>
            </a:r>
            <a:r>
              <a:rPr lang="en-GB" sz="2800" dirty="0" err="1" smtClean="0">
                <a:latin typeface="Calibri" pitchFamily="34" charset="0"/>
              </a:rPr>
              <a:t>georeferenced</a:t>
            </a:r>
            <a:r>
              <a:rPr lang="en-GB" sz="2800" dirty="0" smtClean="0">
                <a:latin typeface="Calibri" pitchFamily="34" charset="0"/>
              </a:rPr>
              <a:t> collections) in combination with </a:t>
            </a:r>
            <a:r>
              <a:rPr lang="en-GB" sz="2800" dirty="0" smtClean="0">
                <a:solidFill>
                  <a:srgbClr val="E3004A"/>
                </a:solidFill>
                <a:latin typeface="Calibri" pitchFamily="34" charset="0"/>
              </a:rPr>
              <a:t>environmental predictors</a:t>
            </a:r>
            <a:r>
              <a:rPr lang="en-GB" sz="2800" dirty="0" smtClean="0">
                <a:latin typeface="Calibri" pitchFamily="34" charset="0"/>
              </a:rPr>
              <a:t> to estimate the </a:t>
            </a:r>
            <a:r>
              <a:rPr lang="en-GB" sz="2800" dirty="0" smtClean="0">
                <a:solidFill>
                  <a:srgbClr val="E3004A"/>
                </a:solidFill>
                <a:latin typeface="Calibri" pitchFamily="34" charset="0"/>
              </a:rPr>
              <a:t>ecological niche</a:t>
            </a:r>
            <a:r>
              <a:rPr lang="en-GB" sz="2800" dirty="0" smtClean="0">
                <a:latin typeface="Calibri" pitchFamily="34" charset="0"/>
              </a:rPr>
              <a:t> and/or </a:t>
            </a:r>
            <a:r>
              <a:rPr lang="en-GB" sz="2800" dirty="0" smtClean="0">
                <a:solidFill>
                  <a:srgbClr val="E3004A"/>
                </a:solidFill>
                <a:latin typeface="Calibri" pitchFamily="34" charset="0"/>
              </a:rPr>
              <a:t>potential distribution </a:t>
            </a:r>
            <a:r>
              <a:rPr lang="en-GB" sz="2800" dirty="0" smtClean="0">
                <a:latin typeface="Calibri" pitchFamily="34" charset="0"/>
              </a:rPr>
              <a:t>of species.</a:t>
            </a:r>
          </a:p>
          <a:p>
            <a:pPr algn="l"/>
            <a:endParaRPr lang="en-GB" sz="2800" dirty="0" smtClean="0">
              <a:latin typeface="Calibri" pitchFamily="34" charset="0"/>
            </a:endParaRPr>
          </a:p>
          <a:p>
            <a:pPr marL="263525" indent="-263525" algn="l"/>
            <a:r>
              <a:rPr lang="en-GB" sz="2800" dirty="0" smtClean="0">
                <a:latin typeface="Calibri" pitchFamily="34" charset="0"/>
              </a:rPr>
              <a:t>A species niche consists of 3 classes of determinants:</a:t>
            </a:r>
          </a:p>
          <a:p>
            <a:pPr marL="971550" lvl="1" indent="-514350" algn="l">
              <a:buFont typeface="Arial" charset="0"/>
              <a:buAutoNum type="arabicPeriod"/>
            </a:pPr>
            <a:r>
              <a:rPr lang="en-GB" sz="2800" dirty="0" err="1" smtClean="0">
                <a:solidFill>
                  <a:srgbClr val="E3004A"/>
                </a:solidFill>
                <a:latin typeface="Calibri" pitchFamily="34" charset="0"/>
              </a:rPr>
              <a:t>Abiotic</a:t>
            </a:r>
            <a:r>
              <a:rPr lang="en-GB" sz="2800" dirty="0" smtClean="0">
                <a:latin typeface="Calibri" pitchFamily="34" charset="0"/>
              </a:rPr>
              <a:t> conditions, i.e. temperature, precipitation.</a:t>
            </a:r>
          </a:p>
          <a:p>
            <a:pPr marL="971550" lvl="1" indent="-514350" algn="l">
              <a:buFont typeface="Arial" charset="0"/>
              <a:buAutoNum type="arabicPeriod"/>
            </a:pPr>
            <a:r>
              <a:rPr lang="en-GB" sz="2800" dirty="0" smtClean="0">
                <a:solidFill>
                  <a:srgbClr val="E3004A"/>
                </a:solidFill>
                <a:latin typeface="Calibri" pitchFamily="34" charset="0"/>
              </a:rPr>
              <a:t>Biotic</a:t>
            </a:r>
            <a:r>
              <a:rPr lang="en-GB" sz="2800" dirty="0" smtClean="0">
                <a:latin typeface="Calibri" pitchFamily="34" charset="0"/>
              </a:rPr>
              <a:t> conditions necessary for survival and reproduction, i.e. absence of predators, presence of pollinators, etc.</a:t>
            </a:r>
          </a:p>
        </p:txBody>
      </p:sp>
      <p:sp>
        <p:nvSpPr>
          <p:cNvPr id="19" name="TextBox 18"/>
          <p:cNvSpPr txBox="1"/>
          <p:nvPr/>
        </p:nvSpPr>
        <p:spPr>
          <a:xfrm>
            <a:off x="4605556" y="6451134"/>
            <a:ext cx="4353886" cy="307777"/>
          </a:xfrm>
          <a:prstGeom prst="rect">
            <a:avLst/>
          </a:prstGeom>
          <a:noFill/>
        </p:spPr>
        <p:txBody>
          <a:bodyPr wrap="square" rtlCol="0">
            <a:spAutoFit/>
          </a:bodyPr>
          <a:lstStyle/>
          <a:p>
            <a:pPr algn="r"/>
            <a:r>
              <a:rPr lang="en-GB" sz="1400" dirty="0" smtClean="0"/>
              <a:t>After: </a:t>
            </a:r>
            <a:r>
              <a:rPr lang="en-GB" sz="1400" dirty="0" err="1" smtClean="0"/>
              <a:t>Soberon</a:t>
            </a:r>
            <a:r>
              <a:rPr lang="en-GB" sz="1400" dirty="0" smtClean="0"/>
              <a:t> &amp; Peterson 2005 </a:t>
            </a:r>
            <a:r>
              <a:rPr lang="en-GB" sz="1400" dirty="0" err="1" smtClean="0"/>
              <a:t>Biod</a:t>
            </a:r>
            <a:r>
              <a:rPr lang="en-GB" sz="1400" dirty="0" smtClean="0"/>
              <a:t>. Inf. 2: 1-10</a:t>
            </a:r>
            <a:endParaRPr lang="nl-NL"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8">
                                            <p:txEl>
                                              <p:pRg st="4" end="4"/>
                                            </p:txEl>
                                          </p:spTgt>
                                        </p:tgtEl>
                                        <p:attrNameLst>
                                          <p:attrName>style.visibility</p:attrName>
                                        </p:attrNameLst>
                                      </p:cBhvr>
                                      <p:to>
                                        <p:strVal val="visible"/>
                                      </p:to>
                                    </p:set>
                                    <p:anim calcmode="lin" valueType="num">
                                      <p:cBhvr additive="base">
                                        <p:cTn id="7" dur="500" fill="hold"/>
                                        <p:tgtEl>
                                          <p:spTgt spid="18">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3"/>
          <p:cNvSpPr>
            <a:spLocks noChangeArrowheads="1"/>
          </p:cNvSpPr>
          <p:nvPr/>
        </p:nvSpPr>
        <p:spPr bwMode="auto">
          <a:xfrm>
            <a:off x="771369" y="1089341"/>
            <a:ext cx="6465888" cy="5727700"/>
          </a:xfrm>
          <a:prstGeom prst="rect">
            <a:avLst/>
          </a:prstGeom>
          <a:solidFill>
            <a:srgbClr val="FFFFFF"/>
          </a:solidFill>
          <a:ln w="28575" algn="ctr">
            <a:solidFill>
              <a:schemeClr val="tx1"/>
            </a:solidFill>
            <a:round/>
            <a:headEnd/>
            <a:tailEnd/>
          </a:ln>
        </p:spPr>
        <p:txBody>
          <a:bodyPr wrap="none" anchor="ctr"/>
          <a:lstStyle/>
          <a:p>
            <a:endParaRPr lang="en-GB"/>
          </a:p>
        </p:txBody>
      </p:sp>
      <p:sp>
        <p:nvSpPr>
          <p:cNvPr id="34820" name="Isosceles Triangle 35"/>
          <p:cNvSpPr>
            <a:spLocks noChangeArrowheads="1"/>
          </p:cNvSpPr>
          <p:nvPr/>
        </p:nvSpPr>
        <p:spPr bwMode="auto">
          <a:xfrm rot="10800000">
            <a:off x="746584" y="1088529"/>
            <a:ext cx="6494462" cy="5689600"/>
          </a:xfrm>
          <a:prstGeom prst="triangle">
            <a:avLst>
              <a:gd name="adj" fmla="val 167"/>
            </a:avLst>
          </a:prstGeom>
          <a:noFill/>
          <a:ln w="9525" algn="ctr">
            <a:solidFill>
              <a:schemeClr val="tx1"/>
            </a:solidFill>
            <a:round/>
            <a:headEnd/>
            <a:tailEnd/>
          </a:ln>
        </p:spPr>
        <p:txBody>
          <a:bodyPr wrap="none" anchor="ctr"/>
          <a:lstStyle/>
          <a:p>
            <a:endParaRPr lang="en-GB"/>
          </a:p>
        </p:txBody>
      </p:sp>
      <p:sp>
        <p:nvSpPr>
          <p:cNvPr id="34821" name="Isosceles Triangle 34"/>
          <p:cNvSpPr>
            <a:spLocks noChangeArrowheads="1"/>
          </p:cNvSpPr>
          <p:nvPr/>
        </p:nvSpPr>
        <p:spPr bwMode="auto">
          <a:xfrm>
            <a:off x="778776" y="1123659"/>
            <a:ext cx="6465887" cy="5689600"/>
          </a:xfrm>
          <a:prstGeom prst="triangle">
            <a:avLst>
              <a:gd name="adj" fmla="val 0"/>
            </a:avLst>
          </a:prstGeom>
          <a:blipFill dpi="0" rotWithShape="1">
            <a:blip r:embed="rId3" cstate="screen"/>
            <a:srcRect/>
            <a:stretch>
              <a:fillRect/>
            </a:stretch>
          </a:blipFill>
          <a:ln w="9525" algn="ctr">
            <a:solidFill>
              <a:schemeClr val="tx1"/>
            </a:solidFill>
            <a:round/>
            <a:headEnd/>
            <a:tailEnd/>
          </a:ln>
        </p:spPr>
        <p:txBody>
          <a:bodyPr wrap="none" anchor="ctr"/>
          <a:lstStyle/>
          <a:p>
            <a:endParaRPr lang="en-GB"/>
          </a:p>
        </p:txBody>
      </p:sp>
      <p:sp>
        <p:nvSpPr>
          <p:cNvPr id="34824" name="Text Box 15"/>
          <p:cNvSpPr txBox="1">
            <a:spLocks noChangeArrowheads="1"/>
          </p:cNvSpPr>
          <p:nvPr/>
        </p:nvSpPr>
        <p:spPr bwMode="auto">
          <a:xfrm>
            <a:off x="695324" y="117475"/>
            <a:ext cx="8448675" cy="532904"/>
          </a:xfrm>
          <a:prstGeom prst="rect">
            <a:avLst/>
          </a:prstGeom>
          <a:noFill/>
          <a:ln w="9525">
            <a:noFill/>
            <a:miter lim="800000"/>
            <a:headEnd/>
            <a:tailEnd/>
          </a:ln>
        </p:spPr>
        <p:txBody>
          <a:bodyPr wrap="square" lIns="40069" tIns="20035" rIns="40069" bIns="20035">
            <a:spAutoFit/>
          </a:bodyPr>
          <a:lstStyle/>
          <a:p>
            <a:pPr marL="261938" indent="-514350" algn="l"/>
            <a:r>
              <a:rPr lang="en-GB" sz="3200" b="1" spc="-60" dirty="0">
                <a:solidFill>
                  <a:srgbClr val="E3004A"/>
                </a:solidFill>
                <a:latin typeface="+mj-lt"/>
                <a:ea typeface="+mj-ea"/>
                <a:cs typeface="+mj-cs"/>
              </a:rPr>
              <a:t>Principles of species distribution modelling</a:t>
            </a:r>
          </a:p>
        </p:txBody>
      </p:sp>
      <p:sp>
        <p:nvSpPr>
          <p:cNvPr id="34837" name="TextBox 17"/>
          <p:cNvSpPr txBox="1">
            <a:spLocks noChangeArrowheads="1"/>
          </p:cNvSpPr>
          <p:nvPr/>
        </p:nvSpPr>
        <p:spPr bwMode="auto">
          <a:xfrm>
            <a:off x="755576" y="600869"/>
            <a:ext cx="8256662" cy="523875"/>
          </a:xfrm>
          <a:prstGeom prst="rect">
            <a:avLst/>
          </a:prstGeom>
          <a:noFill/>
          <a:ln w="9525">
            <a:noFill/>
            <a:miter lim="800000"/>
            <a:headEnd/>
            <a:tailEnd/>
          </a:ln>
        </p:spPr>
        <p:txBody>
          <a:bodyPr wrap="square">
            <a:spAutoFit/>
          </a:bodyPr>
          <a:lstStyle/>
          <a:p>
            <a:pPr marL="263525" indent="-263525" algn="l">
              <a:buFont typeface="Arial" charset="0"/>
              <a:buChar char="•"/>
            </a:pPr>
            <a:r>
              <a:rPr lang="en-GB" sz="2800" dirty="0" smtClean="0">
                <a:latin typeface="Calibri" pitchFamily="34" charset="0"/>
              </a:rPr>
              <a:t>Species </a:t>
            </a:r>
            <a:r>
              <a:rPr lang="en-GB" sz="2800" dirty="0">
                <a:latin typeface="Calibri" pitchFamily="34" charset="0"/>
              </a:rPr>
              <a:t>niche - Biotic</a:t>
            </a:r>
          </a:p>
        </p:txBody>
      </p:sp>
      <p:sp>
        <p:nvSpPr>
          <p:cNvPr id="34838" name="TextBox 25"/>
          <p:cNvSpPr txBox="1">
            <a:spLocks noChangeArrowheads="1"/>
          </p:cNvSpPr>
          <p:nvPr/>
        </p:nvSpPr>
        <p:spPr bwMode="auto">
          <a:xfrm>
            <a:off x="7380312" y="3789040"/>
            <a:ext cx="1639888" cy="923330"/>
          </a:xfrm>
          <a:prstGeom prst="rect">
            <a:avLst/>
          </a:prstGeom>
          <a:noFill/>
          <a:ln w="38100">
            <a:solidFill>
              <a:srgbClr val="00FF00"/>
            </a:solidFill>
            <a:miter lim="800000"/>
            <a:headEnd/>
            <a:tailEnd/>
          </a:ln>
        </p:spPr>
        <p:txBody>
          <a:bodyPr>
            <a:spAutoFit/>
          </a:bodyPr>
          <a:lstStyle/>
          <a:p>
            <a:r>
              <a:rPr lang="en-GB" dirty="0"/>
              <a:t>Presence </a:t>
            </a:r>
            <a:r>
              <a:rPr lang="en-GB" dirty="0" smtClean="0"/>
              <a:t>pollinator and plant</a:t>
            </a:r>
            <a:endParaRPr lang="en-GB" dirty="0"/>
          </a:p>
        </p:txBody>
      </p:sp>
      <p:sp>
        <p:nvSpPr>
          <p:cNvPr id="34839" name="Rectangle 30"/>
          <p:cNvSpPr>
            <a:spLocks noChangeArrowheads="1"/>
          </p:cNvSpPr>
          <p:nvPr/>
        </p:nvSpPr>
        <p:spPr bwMode="auto">
          <a:xfrm>
            <a:off x="763588" y="1131888"/>
            <a:ext cx="6467475" cy="5726112"/>
          </a:xfrm>
          <a:prstGeom prst="rect">
            <a:avLst/>
          </a:prstGeom>
          <a:noFill/>
          <a:ln w="28575" algn="ctr">
            <a:noFill/>
            <a:round/>
            <a:headEnd/>
            <a:tailEnd/>
          </a:ln>
        </p:spPr>
        <p:txBody>
          <a:bodyPr wrap="none" anchor="ctr"/>
          <a:lstStyle/>
          <a:p>
            <a:endParaRPr lang="en-GB"/>
          </a:p>
        </p:txBody>
      </p:sp>
      <p:sp>
        <p:nvSpPr>
          <p:cNvPr id="34840" name="Oval 31"/>
          <p:cNvSpPr>
            <a:spLocks noChangeArrowheads="1"/>
          </p:cNvSpPr>
          <p:nvPr/>
        </p:nvSpPr>
        <p:spPr bwMode="auto">
          <a:xfrm>
            <a:off x="2555776" y="2564904"/>
            <a:ext cx="3544888" cy="3365500"/>
          </a:xfrm>
          <a:prstGeom prst="ellipse">
            <a:avLst/>
          </a:prstGeom>
          <a:blipFill dpi="0" rotWithShape="1">
            <a:blip r:embed="rId4" cstate="screen"/>
            <a:srcRect/>
            <a:stretch>
              <a:fillRect/>
            </a:stretch>
          </a:blipFill>
          <a:ln w="57150" algn="ctr">
            <a:solidFill>
              <a:srgbClr val="00FF00"/>
            </a:solidFill>
            <a:round/>
            <a:headEnd/>
            <a:tailEnd/>
          </a:ln>
        </p:spPr>
        <p:txBody>
          <a:bodyPr wrap="none" anchor="ctr"/>
          <a:lstStyle/>
          <a:p>
            <a:endParaRPr lang="en-GB"/>
          </a:p>
        </p:txBody>
      </p:sp>
      <p:sp>
        <p:nvSpPr>
          <p:cNvPr id="34842" name="Right Arrow 26"/>
          <p:cNvSpPr>
            <a:spLocks noChangeArrowheads="1"/>
          </p:cNvSpPr>
          <p:nvPr/>
        </p:nvSpPr>
        <p:spPr bwMode="auto">
          <a:xfrm rot="10800000">
            <a:off x="6084168" y="4149080"/>
            <a:ext cx="1330325" cy="198438"/>
          </a:xfrm>
          <a:prstGeom prst="rightArrow">
            <a:avLst>
              <a:gd name="adj1" fmla="val 50000"/>
              <a:gd name="adj2" fmla="val 49938"/>
            </a:avLst>
          </a:prstGeom>
          <a:solidFill>
            <a:srgbClr val="00FF00"/>
          </a:solidFill>
          <a:ln w="9525" algn="ctr">
            <a:solidFill>
              <a:schemeClr val="tx1"/>
            </a:solidFill>
            <a:round/>
            <a:headEnd/>
            <a:tailEnd/>
          </a:ln>
        </p:spPr>
        <p:txBody>
          <a:bodyPr wrap="none" anchor="ctr"/>
          <a:lstStyle/>
          <a:p>
            <a:endParaRPr lang="en-GB"/>
          </a:p>
        </p:txBody>
      </p:sp>
      <p:sp>
        <p:nvSpPr>
          <p:cNvPr id="34843" name="Rectangle 36"/>
          <p:cNvSpPr>
            <a:spLocks noChangeArrowheads="1"/>
          </p:cNvSpPr>
          <p:nvPr/>
        </p:nvSpPr>
        <p:spPr bwMode="auto">
          <a:xfrm>
            <a:off x="4499992" y="1196752"/>
            <a:ext cx="2661667" cy="1224136"/>
          </a:xfrm>
          <a:prstGeom prst="rect">
            <a:avLst/>
          </a:prstGeom>
          <a:blipFill dpi="0" rotWithShape="1">
            <a:blip r:embed="rId5" cstate="screen"/>
            <a:srcRect/>
            <a:stretch>
              <a:fillRect/>
            </a:stretch>
          </a:blipFill>
          <a:ln w="9525" algn="ctr">
            <a:noFill/>
            <a:round/>
            <a:headEnd/>
            <a:tailEnd/>
          </a:ln>
        </p:spPr>
        <p:txBody>
          <a:bodyPr wrap="none" anchor="ctr"/>
          <a:lstStyle/>
          <a:p>
            <a:endParaRPr lang="en-GB"/>
          </a:p>
        </p:txBody>
      </p:sp>
      <p:sp>
        <p:nvSpPr>
          <p:cNvPr id="33" name="TextBox 32"/>
          <p:cNvSpPr txBox="1"/>
          <p:nvPr/>
        </p:nvSpPr>
        <p:spPr>
          <a:xfrm>
            <a:off x="3779912" y="1988840"/>
            <a:ext cx="1093509" cy="430887"/>
          </a:xfrm>
          <a:prstGeom prst="rect">
            <a:avLst/>
          </a:prstGeom>
          <a:noFill/>
        </p:spPr>
        <p:txBody>
          <a:bodyPr>
            <a:spAutoFit/>
          </a:bodyPr>
          <a:lstStyle/>
          <a:p>
            <a:pPr>
              <a:defRPr/>
            </a:pPr>
            <a:r>
              <a:rPr lang="en-GB" sz="2200" b="1" dirty="0">
                <a:ln>
                  <a:solidFill>
                    <a:schemeClr val="tx1"/>
                  </a:solidFill>
                </a:ln>
                <a:solidFill>
                  <a:srgbClr val="F3F3F3"/>
                </a:solidFill>
              </a:rPr>
              <a:t>Biotic</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Text Box 15"/>
          <p:cNvSpPr txBox="1">
            <a:spLocks noChangeArrowheads="1"/>
          </p:cNvSpPr>
          <p:nvPr/>
        </p:nvSpPr>
        <p:spPr bwMode="auto">
          <a:xfrm>
            <a:off x="695324" y="117475"/>
            <a:ext cx="8448675" cy="532904"/>
          </a:xfrm>
          <a:prstGeom prst="rect">
            <a:avLst/>
          </a:prstGeom>
          <a:noFill/>
          <a:ln w="9525">
            <a:noFill/>
            <a:miter lim="800000"/>
            <a:headEnd/>
            <a:tailEnd/>
          </a:ln>
        </p:spPr>
        <p:txBody>
          <a:bodyPr wrap="square" lIns="40069" tIns="20035" rIns="40069" bIns="20035">
            <a:spAutoFit/>
          </a:bodyPr>
          <a:lstStyle/>
          <a:p>
            <a:pPr marL="261938" indent="-514350" algn="l"/>
            <a:r>
              <a:rPr lang="en-GB" sz="3200" b="1" spc="-60" dirty="0">
                <a:solidFill>
                  <a:srgbClr val="E3004A"/>
                </a:solidFill>
                <a:latin typeface="+mj-lt"/>
                <a:ea typeface="+mj-ea"/>
                <a:cs typeface="+mj-cs"/>
              </a:rPr>
              <a:t>Principles of species distribution modelling</a:t>
            </a:r>
          </a:p>
        </p:txBody>
      </p:sp>
      <p:sp>
        <p:nvSpPr>
          <p:cNvPr id="18" name="TextBox 17"/>
          <p:cNvSpPr txBox="1">
            <a:spLocks noChangeArrowheads="1"/>
          </p:cNvSpPr>
          <p:nvPr/>
        </p:nvSpPr>
        <p:spPr bwMode="auto">
          <a:xfrm>
            <a:off x="735013" y="1190357"/>
            <a:ext cx="8408987" cy="4832092"/>
          </a:xfrm>
          <a:prstGeom prst="rect">
            <a:avLst/>
          </a:prstGeom>
          <a:noFill/>
          <a:ln w="9525">
            <a:noFill/>
            <a:miter lim="800000"/>
            <a:headEnd/>
            <a:tailEnd/>
          </a:ln>
        </p:spPr>
        <p:txBody>
          <a:bodyPr wrap="square">
            <a:spAutoFit/>
          </a:bodyPr>
          <a:lstStyle/>
          <a:p>
            <a:pPr algn="l"/>
            <a:r>
              <a:rPr lang="en-GB" sz="2800" dirty="0" smtClean="0">
                <a:latin typeface="Calibri" pitchFamily="34" charset="0"/>
              </a:rPr>
              <a:t>Species Distribution Models (</a:t>
            </a:r>
            <a:r>
              <a:rPr lang="en-GB" sz="2800" dirty="0" err="1" smtClean="0">
                <a:latin typeface="Calibri" pitchFamily="34" charset="0"/>
              </a:rPr>
              <a:t>SDMs</a:t>
            </a:r>
            <a:r>
              <a:rPr lang="en-GB" sz="2800" dirty="0" smtClean="0">
                <a:latin typeface="Calibri" pitchFamily="34" charset="0"/>
              </a:rPr>
              <a:t>) use </a:t>
            </a:r>
            <a:r>
              <a:rPr lang="en-GB" sz="2800" dirty="0" smtClean="0">
                <a:solidFill>
                  <a:srgbClr val="E3004A"/>
                </a:solidFill>
                <a:latin typeface="Calibri" pitchFamily="34" charset="0"/>
              </a:rPr>
              <a:t>distributional information</a:t>
            </a:r>
            <a:r>
              <a:rPr lang="en-GB" sz="2800" dirty="0" smtClean="0">
                <a:latin typeface="Calibri" pitchFamily="34" charset="0"/>
              </a:rPr>
              <a:t> (</a:t>
            </a:r>
            <a:r>
              <a:rPr lang="en-GB" sz="2800" dirty="0" err="1" smtClean="0">
                <a:latin typeface="Calibri" pitchFamily="34" charset="0"/>
              </a:rPr>
              <a:t>georeferenced</a:t>
            </a:r>
            <a:r>
              <a:rPr lang="en-GB" sz="2800" dirty="0" smtClean="0">
                <a:latin typeface="Calibri" pitchFamily="34" charset="0"/>
              </a:rPr>
              <a:t> collections) in combination with </a:t>
            </a:r>
            <a:r>
              <a:rPr lang="en-GB" sz="2800" dirty="0" smtClean="0">
                <a:solidFill>
                  <a:srgbClr val="E3004A"/>
                </a:solidFill>
                <a:latin typeface="Calibri" pitchFamily="34" charset="0"/>
              </a:rPr>
              <a:t>environmental predictors</a:t>
            </a:r>
            <a:r>
              <a:rPr lang="en-GB" sz="2800" dirty="0" smtClean="0">
                <a:latin typeface="Calibri" pitchFamily="34" charset="0"/>
              </a:rPr>
              <a:t> to estimate the </a:t>
            </a:r>
            <a:r>
              <a:rPr lang="en-GB" sz="2800" dirty="0" smtClean="0">
                <a:solidFill>
                  <a:srgbClr val="E3004A"/>
                </a:solidFill>
                <a:latin typeface="Calibri" pitchFamily="34" charset="0"/>
              </a:rPr>
              <a:t>ecological niche</a:t>
            </a:r>
            <a:r>
              <a:rPr lang="en-GB" sz="2800" dirty="0" smtClean="0">
                <a:latin typeface="Calibri" pitchFamily="34" charset="0"/>
              </a:rPr>
              <a:t> and/or </a:t>
            </a:r>
            <a:r>
              <a:rPr lang="en-GB" sz="2800" dirty="0" smtClean="0">
                <a:solidFill>
                  <a:srgbClr val="E3004A"/>
                </a:solidFill>
                <a:latin typeface="Calibri" pitchFamily="34" charset="0"/>
              </a:rPr>
              <a:t>potential distribution </a:t>
            </a:r>
            <a:r>
              <a:rPr lang="en-GB" sz="2800" dirty="0" smtClean="0">
                <a:latin typeface="Calibri" pitchFamily="34" charset="0"/>
              </a:rPr>
              <a:t>of species.</a:t>
            </a:r>
          </a:p>
          <a:p>
            <a:pPr algn="l"/>
            <a:endParaRPr lang="en-GB" sz="2800" dirty="0" smtClean="0">
              <a:latin typeface="Calibri" pitchFamily="34" charset="0"/>
            </a:endParaRPr>
          </a:p>
          <a:p>
            <a:pPr marL="263525" indent="-263525" algn="l"/>
            <a:r>
              <a:rPr lang="en-GB" sz="2800" dirty="0" smtClean="0">
                <a:latin typeface="Calibri" pitchFamily="34" charset="0"/>
              </a:rPr>
              <a:t>A species niche consists of 3 classes of determinants:</a:t>
            </a:r>
          </a:p>
          <a:p>
            <a:pPr marL="971550" lvl="1" indent="-514350" algn="l">
              <a:buFont typeface="Arial" charset="0"/>
              <a:buAutoNum type="arabicPeriod"/>
            </a:pPr>
            <a:r>
              <a:rPr lang="en-GB" sz="2800" dirty="0" err="1" smtClean="0">
                <a:solidFill>
                  <a:srgbClr val="E3004A"/>
                </a:solidFill>
                <a:latin typeface="Calibri" pitchFamily="34" charset="0"/>
              </a:rPr>
              <a:t>Abiotic</a:t>
            </a:r>
            <a:r>
              <a:rPr lang="en-GB" sz="2800" dirty="0" smtClean="0">
                <a:latin typeface="Calibri" pitchFamily="34" charset="0"/>
              </a:rPr>
              <a:t> conditions, i.e. temperature, precipitation.</a:t>
            </a:r>
          </a:p>
          <a:p>
            <a:pPr marL="971550" lvl="1" indent="-514350" algn="l">
              <a:buFont typeface="Arial" charset="0"/>
              <a:buAutoNum type="arabicPeriod"/>
            </a:pPr>
            <a:r>
              <a:rPr lang="en-GB" sz="2800" dirty="0" smtClean="0">
                <a:solidFill>
                  <a:srgbClr val="E3004A"/>
                </a:solidFill>
                <a:latin typeface="Calibri" pitchFamily="34" charset="0"/>
              </a:rPr>
              <a:t>Biotic</a:t>
            </a:r>
            <a:r>
              <a:rPr lang="en-GB" sz="2800" dirty="0" smtClean="0">
                <a:latin typeface="Calibri" pitchFamily="34" charset="0"/>
              </a:rPr>
              <a:t> conditions necessary for survival and reproduction, i.e. absence of predators, presence of pollinators, etc.</a:t>
            </a:r>
          </a:p>
          <a:p>
            <a:pPr marL="971550" lvl="1" indent="-514350" algn="l">
              <a:buFont typeface="Arial" charset="0"/>
              <a:buAutoNum type="arabicPeriod"/>
            </a:pPr>
            <a:r>
              <a:rPr lang="en-GB" sz="2800" dirty="0" smtClean="0">
                <a:solidFill>
                  <a:srgbClr val="E3004A"/>
                </a:solidFill>
                <a:latin typeface="Calibri" pitchFamily="34" charset="0"/>
              </a:rPr>
              <a:t>Accessibility</a:t>
            </a:r>
            <a:r>
              <a:rPr lang="en-GB" sz="2800" dirty="0">
                <a:latin typeface="Calibri" pitchFamily="34" charset="0"/>
              </a:rPr>
              <a:t>, i.e. within dispersal capabilities.</a:t>
            </a:r>
          </a:p>
        </p:txBody>
      </p:sp>
      <p:sp>
        <p:nvSpPr>
          <p:cNvPr id="19" name="TextBox 18"/>
          <p:cNvSpPr txBox="1"/>
          <p:nvPr/>
        </p:nvSpPr>
        <p:spPr>
          <a:xfrm>
            <a:off x="4605556" y="6451134"/>
            <a:ext cx="4353886" cy="307777"/>
          </a:xfrm>
          <a:prstGeom prst="rect">
            <a:avLst/>
          </a:prstGeom>
          <a:noFill/>
        </p:spPr>
        <p:txBody>
          <a:bodyPr wrap="square" rtlCol="0">
            <a:spAutoFit/>
          </a:bodyPr>
          <a:lstStyle/>
          <a:p>
            <a:pPr algn="r"/>
            <a:r>
              <a:rPr lang="en-GB" sz="1400" dirty="0" smtClean="0"/>
              <a:t>After: </a:t>
            </a:r>
            <a:r>
              <a:rPr lang="en-GB" sz="1400" dirty="0" err="1" smtClean="0"/>
              <a:t>Soberon</a:t>
            </a:r>
            <a:r>
              <a:rPr lang="en-GB" sz="1400" dirty="0" smtClean="0"/>
              <a:t> &amp; Peterson 2005 </a:t>
            </a:r>
            <a:r>
              <a:rPr lang="en-GB" sz="1400" dirty="0" err="1" smtClean="0"/>
              <a:t>Biod</a:t>
            </a:r>
            <a:r>
              <a:rPr lang="en-GB" sz="1400" dirty="0" smtClean="0"/>
              <a:t>. Inf. 2: 1-10</a:t>
            </a:r>
            <a:endParaRPr lang="nl-NL"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8">
                                            <p:txEl>
                                              <p:pRg st="5" end="5"/>
                                            </p:txEl>
                                          </p:spTgt>
                                        </p:tgtEl>
                                        <p:attrNameLst>
                                          <p:attrName>style.visibility</p:attrName>
                                        </p:attrNameLst>
                                      </p:cBhvr>
                                      <p:to>
                                        <p:strVal val="visible"/>
                                      </p:to>
                                    </p:set>
                                    <p:anim calcmode="lin" valueType="num">
                                      <p:cBhvr additive="base">
                                        <p:cTn id="7" dur="1000" fill="hold"/>
                                        <p:tgtEl>
                                          <p:spTgt spid="18">
                                            <p:txEl>
                                              <p:pRg st="5" end="5"/>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18">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Text Box 15"/>
          <p:cNvSpPr txBox="1">
            <a:spLocks noChangeArrowheads="1"/>
          </p:cNvSpPr>
          <p:nvPr/>
        </p:nvSpPr>
        <p:spPr bwMode="auto">
          <a:xfrm>
            <a:off x="695324" y="117475"/>
            <a:ext cx="8448675" cy="532904"/>
          </a:xfrm>
          <a:prstGeom prst="rect">
            <a:avLst/>
          </a:prstGeom>
          <a:noFill/>
          <a:ln w="9525">
            <a:noFill/>
            <a:miter lim="800000"/>
            <a:headEnd/>
            <a:tailEnd/>
          </a:ln>
        </p:spPr>
        <p:txBody>
          <a:bodyPr wrap="square" lIns="40069" tIns="20035" rIns="40069" bIns="20035">
            <a:spAutoFit/>
          </a:bodyPr>
          <a:lstStyle/>
          <a:p>
            <a:pPr marL="261938" indent="-514350" algn="l"/>
            <a:r>
              <a:rPr lang="en-GB" sz="3200" b="1" spc="-60" dirty="0">
                <a:solidFill>
                  <a:srgbClr val="E3004A"/>
                </a:solidFill>
                <a:latin typeface="+mj-lt"/>
                <a:ea typeface="+mj-ea"/>
                <a:cs typeface="+mj-cs"/>
              </a:rPr>
              <a:t>Principles of species distribution modelling</a:t>
            </a:r>
          </a:p>
        </p:txBody>
      </p:sp>
      <p:sp>
        <p:nvSpPr>
          <p:cNvPr id="35858" name="TextBox 17"/>
          <p:cNvSpPr txBox="1">
            <a:spLocks noChangeArrowheads="1"/>
          </p:cNvSpPr>
          <p:nvPr/>
        </p:nvSpPr>
        <p:spPr bwMode="auto">
          <a:xfrm>
            <a:off x="735013" y="555625"/>
            <a:ext cx="8277225" cy="523875"/>
          </a:xfrm>
          <a:prstGeom prst="rect">
            <a:avLst/>
          </a:prstGeom>
          <a:noFill/>
          <a:ln w="9525">
            <a:noFill/>
            <a:miter lim="800000"/>
            <a:headEnd/>
            <a:tailEnd/>
          </a:ln>
        </p:spPr>
        <p:txBody>
          <a:bodyPr>
            <a:spAutoFit/>
          </a:bodyPr>
          <a:lstStyle/>
          <a:p>
            <a:pPr marL="263525" indent="-263525" algn="l">
              <a:buFont typeface="Arial" charset="0"/>
              <a:buChar char="•"/>
            </a:pPr>
            <a:r>
              <a:rPr lang="en-GB" sz="2800" dirty="0" smtClean="0">
                <a:latin typeface="Calibri" pitchFamily="34" charset="0"/>
              </a:rPr>
              <a:t>Species </a:t>
            </a:r>
            <a:r>
              <a:rPr lang="en-GB" sz="2800" dirty="0">
                <a:latin typeface="Calibri" pitchFamily="34" charset="0"/>
              </a:rPr>
              <a:t>niche - Accessibility</a:t>
            </a:r>
          </a:p>
        </p:txBody>
      </p:sp>
      <p:sp>
        <p:nvSpPr>
          <p:cNvPr id="31" name="Rectangle 30"/>
          <p:cNvSpPr/>
          <p:nvPr/>
        </p:nvSpPr>
        <p:spPr bwMode="auto">
          <a:xfrm>
            <a:off x="763588" y="1131888"/>
            <a:ext cx="6467475" cy="5726112"/>
          </a:xfrm>
          <a:prstGeom prst="rect">
            <a:avLst/>
          </a:prstGeom>
          <a:noFill/>
          <a:ln w="38100" cap="flat" cmpd="sng" algn="ctr">
            <a:solidFill>
              <a:schemeClr val="tx1"/>
            </a:solidFill>
            <a:prstDash val="solid"/>
            <a:round/>
            <a:headEnd type="none" w="med" len="med"/>
            <a:tailEnd type="none" w="med" len="med"/>
          </a:ln>
          <a:effectLst/>
        </p:spPr>
        <p:txBody>
          <a:bodyPr wrap="none" anchor="ctr"/>
          <a:lstStyle/>
          <a:p>
            <a:pPr>
              <a:defRPr/>
            </a:pPr>
            <a:endParaRPr lang="en-GB">
              <a:ln>
                <a:solidFill>
                  <a:schemeClr val="tx1"/>
                </a:solidFill>
              </a:ln>
            </a:endParaRPr>
          </a:p>
        </p:txBody>
      </p:sp>
      <p:sp>
        <p:nvSpPr>
          <p:cNvPr id="35860" name="Rectangle 31"/>
          <p:cNvSpPr>
            <a:spLocks noChangeArrowheads="1"/>
          </p:cNvSpPr>
          <p:nvPr/>
        </p:nvSpPr>
        <p:spPr bwMode="auto">
          <a:xfrm>
            <a:off x="773113" y="1122363"/>
            <a:ext cx="1970087" cy="5735637"/>
          </a:xfrm>
          <a:prstGeom prst="rect">
            <a:avLst/>
          </a:prstGeom>
          <a:blipFill dpi="0" rotWithShape="1">
            <a:blip r:embed="rId3" cstate="screen"/>
            <a:srcRect/>
            <a:stretch>
              <a:fillRect/>
            </a:stretch>
          </a:blipFill>
          <a:ln w="38100" algn="ctr">
            <a:solidFill>
              <a:schemeClr val="tx1"/>
            </a:solidFill>
            <a:round/>
            <a:headEnd/>
            <a:tailEnd/>
          </a:ln>
        </p:spPr>
        <p:txBody>
          <a:bodyPr wrap="none" anchor="ctr"/>
          <a:lstStyle/>
          <a:p>
            <a:endParaRPr lang="en-GB"/>
          </a:p>
        </p:txBody>
      </p:sp>
      <p:sp>
        <p:nvSpPr>
          <p:cNvPr id="35861" name="Rectangle 32"/>
          <p:cNvSpPr>
            <a:spLocks noChangeArrowheads="1"/>
          </p:cNvSpPr>
          <p:nvPr/>
        </p:nvSpPr>
        <p:spPr bwMode="auto">
          <a:xfrm>
            <a:off x="5287963" y="1122363"/>
            <a:ext cx="1933575" cy="5735637"/>
          </a:xfrm>
          <a:prstGeom prst="rect">
            <a:avLst/>
          </a:prstGeom>
          <a:blipFill dpi="0" rotWithShape="1">
            <a:blip r:embed="rId3" cstate="screen"/>
            <a:srcRect/>
            <a:stretch>
              <a:fillRect/>
            </a:stretch>
          </a:blipFill>
          <a:ln w="38100" algn="ctr">
            <a:solidFill>
              <a:schemeClr val="tx1"/>
            </a:solidFill>
            <a:round/>
            <a:headEnd/>
            <a:tailEnd/>
          </a:ln>
        </p:spPr>
        <p:txBody>
          <a:bodyPr wrap="none" anchor="ctr"/>
          <a:lstStyle/>
          <a:p>
            <a:endParaRPr lang="en-GB"/>
          </a:p>
        </p:txBody>
      </p:sp>
      <p:sp>
        <p:nvSpPr>
          <p:cNvPr id="35862" name="Rectangle 33"/>
          <p:cNvSpPr>
            <a:spLocks noChangeArrowheads="1"/>
          </p:cNvSpPr>
          <p:nvPr/>
        </p:nvSpPr>
        <p:spPr bwMode="auto">
          <a:xfrm>
            <a:off x="2781300" y="1122363"/>
            <a:ext cx="2516188" cy="5735637"/>
          </a:xfrm>
          <a:prstGeom prst="rect">
            <a:avLst/>
          </a:prstGeom>
          <a:blipFill dpi="0" rotWithShape="1">
            <a:blip r:embed="rId4" cstate="screen">
              <a:extLst>
                <a:ext uri="{28A0092B-C50C-407E-A947-70E740481C1C}">
                  <a14:useLocalDpi xmlns:a14="http://schemas.microsoft.com/office/drawing/2010/main"/>
                </a:ext>
              </a:extLst>
            </a:blip>
            <a:srcRect/>
            <a:stretch>
              <a:fillRect/>
            </a:stretch>
          </a:blipFill>
          <a:ln w="38100" algn="ctr">
            <a:solidFill>
              <a:schemeClr val="tx1"/>
            </a:solidFill>
            <a:round/>
            <a:headEnd/>
            <a:tailEnd/>
          </a:ln>
        </p:spPr>
        <p:txBody>
          <a:bodyPr wrap="none" anchor="ctr"/>
          <a:lstStyle/>
          <a:p>
            <a:endParaRPr lang="en-GB"/>
          </a:p>
        </p:txBody>
      </p:sp>
      <p:sp>
        <p:nvSpPr>
          <p:cNvPr id="35" name="TextBox 34"/>
          <p:cNvSpPr txBox="1"/>
          <p:nvPr/>
        </p:nvSpPr>
        <p:spPr>
          <a:xfrm>
            <a:off x="2941163" y="1527142"/>
            <a:ext cx="2111604" cy="461665"/>
          </a:xfrm>
          <a:prstGeom prst="rect">
            <a:avLst/>
          </a:prstGeom>
          <a:noFill/>
        </p:spPr>
        <p:txBody>
          <a:bodyPr>
            <a:spAutoFit/>
          </a:bodyPr>
          <a:lstStyle/>
          <a:p>
            <a:pPr algn="ctr">
              <a:defRPr/>
            </a:pPr>
            <a:r>
              <a:rPr lang="en-GB" sz="2400" b="1" dirty="0">
                <a:ln>
                  <a:solidFill>
                    <a:schemeClr val="tx1"/>
                  </a:solidFill>
                </a:ln>
                <a:solidFill>
                  <a:srgbClr val="FFFFFF"/>
                </a:solidFill>
                <a:latin typeface="Calibri" pitchFamily="34" charset="0"/>
              </a:rPr>
              <a:t>Accessibility</a:t>
            </a:r>
          </a:p>
        </p:txBody>
      </p:sp>
      <p:sp>
        <p:nvSpPr>
          <p:cNvPr id="35864" name="Oval 35"/>
          <p:cNvSpPr>
            <a:spLocks noChangeArrowheads="1"/>
          </p:cNvSpPr>
          <p:nvPr/>
        </p:nvSpPr>
        <p:spPr bwMode="auto">
          <a:xfrm>
            <a:off x="801688" y="3214688"/>
            <a:ext cx="1847850" cy="1828800"/>
          </a:xfrm>
          <a:prstGeom prst="ellipse">
            <a:avLst/>
          </a:prstGeom>
          <a:blipFill dpi="0" rotWithShape="1">
            <a:blip r:embed="rId5" cstate="screen"/>
            <a:srcRect/>
            <a:stretch>
              <a:fillRect/>
            </a:stretch>
          </a:blipFill>
          <a:ln w="9525" algn="ctr">
            <a:noFill/>
            <a:round/>
            <a:headEnd/>
            <a:tailEnd/>
          </a:ln>
        </p:spPr>
        <p:txBody>
          <a:bodyPr wrap="none" anchor="ctr"/>
          <a:lstStyle/>
          <a:p>
            <a:endParaRPr lang="en-GB"/>
          </a:p>
        </p:txBody>
      </p:sp>
      <p:cxnSp>
        <p:nvCxnSpPr>
          <p:cNvPr id="35865" name="Curved Connector 39"/>
          <p:cNvCxnSpPr>
            <a:cxnSpLocks noChangeShapeType="1"/>
          </p:cNvCxnSpPr>
          <p:nvPr/>
        </p:nvCxnSpPr>
        <p:spPr bwMode="auto">
          <a:xfrm rot="5400000" flipH="1" flipV="1">
            <a:off x="1823243" y="2361407"/>
            <a:ext cx="792163" cy="933450"/>
          </a:xfrm>
          <a:prstGeom prst="curvedConnector2">
            <a:avLst/>
          </a:prstGeom>
          <a:noFill/>
          <a:ln w="76200" algn="ctr">
            <a:solidFill>
              <a:srgbClr val="FF0000"/>
            </a:solidFill>
            <a:round/>
            <a:headEnd/>
            <a:tailEnd type="arrow" w="med" len="med"/>
          </a:ln>
        </p:spPr>
      </p:cxnSp>
      <p:cxnSp>
        <p:nvCxnSpPr>
          <p:cNvPr id="35866" name="Straight Connector 46"/>
          <p:cNvCxnSpPr>
            <a:cxnSpLocks noChangeShapeType="1"/>
          </p:cNvCxnSpPr>
          <p:nvPr/>
        </p:nvCxnSpPr>
        <p:spPr bwMode="auto">
          <a:xfrm>
            <a:off x="2752725" y="1112838"/>
            <a:ext cx="914400" cy="914400"/>
          </a:xfrm>
          <a:prstGeom prst="line">
            <a:avLst/>
          </a:prstGeom>
          <a:noFill/>
          <a:ln w="9525" algn="ctr">
            <a:noFill/>
            <a:round/>
            <a:headEnd/>
            <a:tailEnd/>
          </a:ln>
        </p:spPr>
      </p:cxnSp>
      <p:cxnSp>
        <p:nvCxnSpPr>
          <p:cNvPr id="35867" name="Straight Connector 48"/>
          <p:cNvCxnSpPr>
            <a:cxnSpLocks noChangeShapeType="1"/>
          </p:cNvCxnSpPr>
          <p:nvPr/>
        </p:nvCxnSpPr>
        <p:spPr bwMode="auto">
          <a:xfrm rot="5400000">
            <a:off x="-111918" y="3975894"/>
            <a:ext cx="5746750" cy="1587"/>
          </a:xfrm>
          <a:prstGeom prst="line">
            <a:avLst/>
          </a:prstGeom>
          <a:noFill/>
          <a:ln w="127000" algn="ctr">
            <a:solidFill>
              <a:srgbClr val="FF0000"/>
            </a:solidFill>
            <a:round/>
            <a:headEnd/>
            <a:tailEnd/>
          </a:ln>
        </p:spPr>
      </p:cxn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8" name="Text Box 15"/>
          <p:cNvSpPr txBox="1">
            <a:spLocks noChangeArrowheads="1"/>
          </p:cNvSpPr>
          <p:nvPr/>
        </p:nvSpPr>
        <p:spPr bwMode="auto">
          <a:xfrm>
            <a:off x="695324" y="117475"/>
            <a:ext cx="8448675" cy="532904"/>
          </a:xfrm>
          <a:prstGeom prst="rect">
            <a:avLst/>
          </a:prstGeom>
          <a:noFill/>
          <a:ln w="9525">
            <a:noFill/>
            <a:miter lim="800000"/>
            <a:headEnd/>
            <a:tailEnd/>
          </a:ln>
        </p:spPr>
        <p:txBody>
          <a:bodyPr wrap="square" lIns="40069" tIns="20035" rIns="40069" bIns="20035">
            <a:spAutoFit/>
          </a:bodyPr>
          <a:lstStyle/>
          <a:p>
            <a:pPr marL="261938" indent="-514350" algn="l"/>
            <a:r>
              <a:rPr lang="en-GB" sz="3200" b="1" spc="-60" dirty="0">
                <a:solidFill>
                  <a:srgbClr val="E3004A"/>
                </a:solidFill>
                <a:latin typeface="+mj-lt"/>
                <a:ea typeface="+mj-ea"/>
                <a:cs typeface="+mj-cs"/>
              </a:rPr>
              <a:t>Principles of species distribution modelling</a:t>
            </a:r>
          </a:p>
        </p:txBody>
      </p:sp>
      <p:sp>
        <p:nvSpPr>
          <p:cNvPr id="36882" name="TextBox 17"/>
          <p:cNvSpPr txBox="1">
            <a:spLocks noChangeArrowheads="1"/>
          </p:cNvSpPr>
          <p:nvPr/>
        </p:nvSpPr>
        <p:spPr bwMode="auto">
          <a:xfrm>
            <a:off x="735013" y="692696"/>
            <a:ext cx="8277225" cy="523875"/>
          </a:xfrm>
          <a:prstGeom prst="rect">
            <a:avLst/>
          </a:prstGeom>
          <a:noFill/>
          <a:ln w="9525">
            <a:noFill/>
            <a:miter lim="800000"/>
            <a:headEnd/>
            <a:tailEnd/>
          </a:ln>
        </p:spPr>
        <p:txBody>
          <a:bodyPr>
            <a:spAutoFit/>
          </a:bodyPr>
          <a:lstStyle/>
          <a:p>
            <a:pPr marL="263525" indent="-263525" algn="l">
              <a:buFont typeface="Arial" charset="0"/>
              <a:buChar char="•"/>
            </a:pPr>
            <a:r>
              <a:rPr lang="en-GB" sz="2800" dirty="0" smtClean="0">
                <a:latin typeface="Calibri" pitchFamily="34" charset="0"/>
              </a:rPr>
              <a:t>Species </a:t>
            </a:r>
            <a:r>
              <a:rPr lang="en-GB" sz="2800" dirty="0">
                <a:latin typeface="Calibri" pitchFamily="34" charset="0"/>
              </a:rPr>
              <a:t>niche</a:t>
            </a:r>
          </a:p>
        </p:txBody>
      </p:sp>
      <p:pic>
        <p:nvPicPr>
          <p:cNvPr id="36883"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63588" y="1131888"/>
            <a:ext cx="6454775" cy="5726112"/>
          </a:xfrm>
          <a:prstGeom prst="rect">
            <a:avLst/>
          </a:prstGeom>
          <a:noFill/>
          <a:ln w="9525" algn="ctr">
            <a:noFill/>
            <a:miter lim="800000"/>
            <a:headEnd/>
            <a:tailEnd/>
          </a:ln>
        </p:spPr>
      </p:pic>
      <p:sp>
        <p:nvSpPr>
          <p:cNvPr id="36884" name="TextBox 19"/>
          <p:cNvSpPr txBox="1">
            <a:spLocks noChangeArrowheads="1"/>
          </p:cNvSpPr>
          <p:nvPr/>
        </p:nvSpPr>
        <p:spPr bwMode="auto">
          <a:xfrm>
            <a:off x="5562600" y="1385888"/>
            <a:ext cx="3449638" cy="369887"/>
          </a:xfrm>
          <a:prstGeom prst="rect">
            <a:avLst/>
          </a:prstGeom>
          <a:noFill/>
          <a:ln w="38100">
            <a:solidFill>
              <a:srgbClr val="FF0000"/>
            </a:solidFill>
            <a:miter lim="800000"/>
            <a:headEnd/>
            <a:tailEnd/>
          </a:ln>
        </p:spPr>
        <p:txBody>
          <a:bodyPr>
            <a:spAutoFit/>
          </a:bodyPr>
          <a:lstStyle/>
          <a:p>
            <a:r>
              <a:rPr lang="en-GB"/>
              <a:t>Temperature, precipitation, etc.</a:t>
            </a:r>
          </a:p>
        </p:txBody>
      </p:sp>
      <p:sp>
        <p:nvSpPr>
          <p:cNvPr id="36885" name="Right Arrow 24"/>
          <p:cNvSpPr>
            <a:spLocks noChangeArrowheads="1"/>
          </p:cNvSpPr>
          <p:nvPr/>
        </p:nvSpPr>
        <p:spPr bwMode="auto">
          <a:xfrm rot="7997287">
            <a:off x="4838700" y="1966913"/>
            <a:ext cx="884237" cy="179388"/>
          </a:xfrm>
          <a:prstGeom prst="rightArrow">
            <a:avLst>
              <a:gd name="adj1" fmla="val 50000"/>
              <a:gd name="adj2" fmla="val 50068"/>
            </a:avLst>
          </a:prstGeom>
          <a:solidFill>
            <a:srgbClr val="FF0000"/>
          </a:solidFill>
          <a:ln w="9525" algn="ctr">
            <a:solidFill>
              <a:srgbClr val="FF0000"/>
            </a:solidFill>
            <a:round/>
            <a:headEnd/>
            <a:tailEnd/>
          </a:ln>
        </p:spPr>
        <p:txBody>
          <a:bodyPr wrap="none" anchor="ctr"/>
          <a:lstStyle/>
          <a:p>
            <a:endParaRPr lang="en-GB"/>
          </a:p>
        </p:txBody>
      </p:sp>
      <p:sp>
        <p:nvSpPr>
          <p:cNvPr id="36886" name="TextBox 25"/>
          <p:cNvSpPr txBox="1">
            <a:spLocks noChangeArrowheads="1"/>
          </p:cNvSpPr>
          <p:nvPr/>
        </p:nvSpPr>
        <p:spPr bwMode="auto">
          <a:xfrm>
            <a:off x="7391400" y="4514850"/>
            <a:ext cx="1639888" cy="1477963"/>
          </a:xfrm>
          <a:prstGeom prst="rect">
            <a:avLst/>
          </a:prstGeom>
          <a:noFill/>
          <a:ln w="38100">
            <a:solidFill>
              <a:srgbClr val="00FF00"/>
            </a:solidFill>
            <a:miter lim="800000"/>
            <a:headEnd/>
            <a:tailEnd/>
          </a:ln>
        </p:spPr>
        <p:txBody>
          <a:bodyPr>
            <a:spAutoFit/>
          </a:bodyPr>
          <a:lstStyle/>
          <a:p>
            <a:r>
              <a:rPr lang="en-GB"/>
              <a:t>Presence pollinators, Absence competitors, etc.</a:t>
            </a:r>
          </a:p>
        </p:txBody>
      </p:sp>
      <p:sp>
        <p:nvSpPr>
          <p:cNvPr id="36887" name="Right Arrow 26"/>
          <p:cNvSpPr>
            <a:spLocks noChangeArrowheads="1"/>
          </p:cNvSpPr>
          <p:nvPr/>
        </p:nvSpPr>
        <p:spPr bwMode="auto">
          <a:xfrm rot="10800000">
            <a:off x="6051550" y="5156200"/>
            <a:ext cx="1330325" cy="198438"/>
          </a:xfrm>
          <a:prstGeom prst="rightArrow">
            <a:avLst>
              <a:gd name="adj1" fmla="val 50000"/>
              <a:gd name="adj2" fmla="val 49938"/>
            </a:avLst>
          </a:prstGeom>
          <a:solidFill>
            <a:srgbClr val="00FF00"/>
          </a:solidFill>
          <a:ln w="9525" algn="ctr">
            <a:solidFill>
              <a:schemeClr val="tx1"/>
            </a:solidFill>
            <a:round/>
            <a:headEnd/>
            <a:tailEnd/>
          </a:ln>
        </p:spPr>
        <p:txBody>
          <a:bodyPr wrap="none" anchor="ctr"/>
          <a:lstStyle/>
          <a:p>
            <a:endParaRPr lang="en-GB"/>
          </a:p>
        </p:txBody>
      </p:sp>
      <p:sp>
        <p:nvSpPr>
          <p:cNvPr id="36888" name="Rectangle 27"/>
          <p:cNvSpPr>
            <a:spLocks noChangeArrowheads="1"/>
          </p:cNvSpPr>
          <p:nvPr/>
        </p:nvSpPr>
        <p:spPr bwMode="auto">
          <a:xfrm>
            <a:off x="1527175" y="5137150"/>
            <a:ext cx="1838325" cy="603250"/>
          </a:xfrm>
          <a:prstGeom prst="rect">
            <a:avLst/>
          </a:prstGeom>
          <a:noFill/>
          <a:ln w="38100" algn="ctr">
            <a:solidFill>
              <a:srgbClr val="FF33CC"/>
            </a:solidFill>
            <a:round/>
            <a:headEnd/>
            <a:tailEnd/>
          </a:ln>
        </p:spPr>
        <p:txBody>
          <a:bodyPr wrap="none" anchor="ctr"/>
          <a:lstStyle/>
          <a:p>
            <a:endParaRPr lang="en-GB"/>
          </a:p>
        </p:txBody>
      </p:sp>
      <p:sp>
        <p:nvSpPr>
          <p:cNvPr id="36889" name="Oval 28"/>
          <p:cNvSpPr>
            <a:spLocks noChangeArrowheads="1"/>
          </p:cNvSpPr>
          <p:nvPr/>
        </p:nvSpPr>
        <p:spPr bwMode="auto">
          <a:xfrm rot="-1700352">
            <a:off x="3343275" y="3441700"/>
            <a:ext cx="2260600" cy="1020763"/>
          </a:xfrm>
          <a:prstGeom prst="ellipse">
            <a:avLst/>
          </a:prstGeom>
          <a:solidFill>
            <a:srgbClr val="3333FF"/>
          </a:solidFill>
          <a:ln w="9525" algn="ctr">
            <a:noFill/>
            <a:round/>
            <a:headEnd/>
            <a:tailEnd/>
          </a:ln>
        </p:spPr>
        <p:txBody>
          <a:bodyPr wrap="none" anchor="ctr"/>
          <a:lstStyle/>
          <a:p>
            <a:endParaRPr lang="en-GB"/>
          </a:p>
        </p:txBody>
      </p:sp>
      <p:sp>
        <p:nvSpPr>
          <p:cNvPr id="30" name="TextBox 29"/>
          <p:cNvSpPr txBox="1"/>
          <p:nvPr/>
        </p:nvSpPr>
        <p:spPr>
          <a:xfrm rot="19892890">
            <a:off x="3481343" y="3527912"/>
            <a:ext cx="2020484" cy="830997"/>
          </a:xfrm>
          <a:prstGeom prst="rect">
            <a:avLst/>
          </a:prstGeom>
          <a:noFill/>
        </p:spPr>
        <p:txBody>
          <a:bodyPr>
            <a:spAutoFit/>
          </a:bodyPr>
          <a:lstStyle/>
          <a:p>
            <a:pPr>
              <a:defRPr/>
            </a:pPr>
            <a:r>
              <a:rPr lang="en-GB" sz="2400" dirty="0">
                <a:ln w="12700">
                  <a:solidFill>
                    <a:schemeClr val="tx1"/>
                  </a:solidFill>
                </a:ln>
                <a:solidFill>
                  <a:srgbClr val="FFFFFF"/>
                </a:solidFill>
              </a:rPr>
              <a:t>Realized Niche</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Text Box 15"/>
          <p:cNvSpPr txBox="1">
            <a:spLocks noChangeArrowheads="1"/>
          </p:cNvSpPr>
          <p:nvPr/>
        </p:nvSpPr>
        <p:spPr bwMode="auto">
          <a:xfrm>
            <a:off x="695324" y="117475"/>
            <a:ext cx="8448675" cy="532904"/>
          </a:xfrm>
          <a:prstGeom prst="rect">
            <a:avLst/>
          </a:prstGeom>
          <a:noFill/>
          <a:ln w="9525">
            <a:noFill/>
            <a:miter lim="800000"/>
            <a:headEnd/>
            <a:tailEnd/>
          </a:ln>
        </p:spPr>
        <p:txBody>
          <a:bodyPr wrap="square" lIns="40069" tIns="20035" rIns="40069" bIns="20035">
            <a:spAutoFit/>
          </a:bodyPr>
          <a:lstStyle/>
          <a:p>
            <a:pPr marL="261938" indent="-514350" algn="l"/>
            <a:r>
              <a:rPr lang="en-GB" sz="3200" b="1" spc="-60" dirty="0">
                <a:solidFill>
                  <a:srgbClr val="E3004A"/>
                </a:solidFill>
                <a:latin typeface="+mj-lt"/>
                <a:ea typeface="+mj-ea"/>
                <a:cs typeface="+mj-cs"/>
              </a:rPr>
              <a:t>Principles of species distribution modelling</a:t>
            </a:r>
          </a:p>
        </p:txBody>
      </p:sp>
      <p:sp>
        <p:nvSpPr>
          <p:cNvPr id="37906" name="TextBox 17"/>
          <p:cNvSpPr txBox="1">
            <a:spLocks noChangeArrowheads="1"/>
          </p:cNvSpPr>
          <p:nvPr/>
        </p:nvSpPr>
        <p:spPr bwMode="auto">
          <a:xfrm>
            <a:off x="735013" y="836711"/>
            <a:ext cx="8277225" cy="2246769"/>
          </a:xfrm>
          <a:prstGeom prst="rect">
            <a:avLst/>
          </a:prstGeom>
          <a:noFill/>
          <a:ln w="9525">
            <a:noFill/>
            <a:miter lim="800000"/>
            <a:headEnd/>
            <a:tailEnd/>
          </a:ln>
        </p:spPr>
        <p:txBody>
          <a:bodyPr wrap="square">
            <a:spAutoFit/>
          </a:bodyPr>
          <a:lstStyle/>
          <a:p>
            <a:pPr marL="263525" indent="-263525" algn="l">
              <a:buFont typeface="Arial" charset="0"/>
              <a:buChar char="•"/>
            </a:pPr>
            <a:r>
              <a:rPr lang="en-GB" sz="2800" dirty="0" smtClean="0">
                <a:latin typeface="Calibri" pitchFamily="34" charset="0"/>
              </a:rPr>
              <a:t>Species </a:t>
            </a:r>
            <a:r>
              <a:rPr lang="en-GB" sz="2800" dirty="0">
                <a:latin typeface="Calibri" pitchFamily="34" charset="0"/>
              </a:rPr>
              <a:t>niche</a:t>
            </a:r>
          </a:p>
          <a:p>
            <a:pPr marL="263525" indent="-263525" algn="l">
              <a:buFont typeface="Arial" charset="0"/>
              <a:buChar char="•"/>
            </a:pPr>
            <a:endParaRPr lang="en-GB" sz="2800" dirty="0">
              <a:latin typeface="Calibri" pitchFamily="34" charset="0"/>
            </a:endParaRPr>
          </a:p>
          <a:p>
            <a:pPr marL="631825" lvl="1" indent="-368300" algn="l">
              <a:buFont typeface="Arial" charset="0"/>
              <a:buChar char="•"/>
            </a:pPr>
            <a:r>
              <a:rPr lang="en-GB" sz="2800" dirty="0">
                <a:solidFill>
                  <a:srgbClr val="33CC33"/>
                </a:solidFill>
                <a:latin typeface="Calibri" pitchFamily="34" charset="0"/>
              </a:rPr>
              <a:t>A = </a:t>
            </a:r>
            <a:r>
              <a:rPr lang="en-GB" sz="2800" dirty="0" err="1">
                <a:solidFill>
                  <a:srgbClr val="33CC33"/>
                </a:solidFill>
                <a:latin typeface="Calibri" pitchFamily="34" charset="0"/>
              </a:rPr>
              <a:t>Abiotic</a:t>
            </a:r>
            <a:endParaRPr lang="en-GB" sz="2800" dirty="0">
              <a:solidFill>
                <a:srgbClr val="33CC33"/>
              </a:solidFill>
              <a:latin typeface="Calibri" pitchFamily="34" charset="0"/>
            </a:endParaRPr>
          </a:p>
          <a:p>
            <a:pPr marL="631825" lvl="1" indent="-368300" algn="l">
              <a:buFont typeface="Arial" charset="0"/>
              <a:buChar char="•"/>
            </a:pPr>
            <a:r>
              <a:rPr lang="en-GB" sz="2800" dirty="0">
                <a:solidFill>
                  <a:srgbClr val="3333FF"/>
                </a:solidFill>
                <a:latin typeface="Calibri" pitchFamily="34" charset="0"/>
              </a:rPr>
              <a:t>B = Biotic</a:t>
            </a:r>
          </a:p>
          <a:p>
            <a:pPr marL="631825" lvl="1" indent="-368300" algn="l">
              <a:buFont typeface="Arial" charset="0"/>
              <a:buChar char="•"/>
            </a:pPr>
            <a:r>
              <a:rPr lang="en-GB" sz="2800" dirty="0">
                <a:solidFill>
                  <a:srgbClr val="FF0000"/>
                </a:solidFill>
                <a:latin typeface="Calibri" pitchFamily="34" charset="0"/>
              </a:rPr>
              <a:t>M = Accessibility</a:t>
            </a:r>
          </a:p>
        </p:txBody>
      </p:sp>
      <p:pic>
        <p:nvPicPr>
          <p:cNvPr id="21" name="Picture 2"/>
          <p:cNvPicPr>
            <a:picLocks noChangeAspect="1" noChangeArrowheads="1"/>
          </p:cNvPicPr>
          <p:nvPr/>
        </p:nvPicPr>
        <p:blipFill>
          <a:blip r:embed="rId3" cstate="screen"/>
          <a:srcRect/>
          <a:stretch>
            <a:fillRect/>
          </a:stretch>
        </p:blipFill>
        <p:spPr bwMode="auto">
          <a:xfrm>
            <a:off x="1476456" y="3284984"/>
            <a:ext cx="7200000" cy="3150242"/>
          </a:xfrm>
          <a:prstGeom prst="rect">
            <a:avLst/>
          </a:prstGeom>
          <a:noFill/>
          <a:ln w="9525" algn="ctr">
            <a:solidFill>
              <a:schemeClr val="tx1"/>
            </a:solidFill>
            <a:miter lim="800000"/>
            <a:headEnd/>
            <a:tailEnd/>
          </a:ln>
        </p:spPr>
      </p:pic>
      <p:sp>
        <p:nvSpPr>
          <p:cNvPr id="22" name="TextBox 21"/>
          <p:cNvSpPr txBox="1"/>
          <p:nvPr/>
        </p:nvSpPr>
        <p:spPr>
          <a:xfrm>
            <a:off x="4754618" y="6577607"/>
            <a:ext cx="4353886" cy="307777"/>
          </a:xfrm>
          <a:prstGeom prst="rect">
            <a:avLst/>
          </a:prstGeom>
          <a:noFill/>
        </p:spPr>
        <p:txBody>
          <a:bodyPr wrap="square" rtlCol="0">
            <a:spAutoFit/>
          </a:bodyPr>
          <a:lstStyle/>
          <a:p>
            <a:pPr algn="r"/>
            <a:r>
              <a:rPr lang="en-GB" sz="1400" dirty="0" smtClean="0"/>
              <a:t>After: </a:t>
            </a:r>
            <a:r>
              <a:rPr lang="en-GB" sz="1400" dirty="0" err="1" smtClean="0"/>
              <a:t>Soberon</a:t>
            </a:r>
            <a:r>
              <a:rPr lang="en-GB" sz="1400" dirty="0" smtClean="0"/>
              <a:t> &amp; Peterson 2005 </a:t>
            </a:r>
            <a:r>
              <a:rPr lang="en-GB" sz="1400" dirty="0" err="1" smtClean="0"/>
              <a:t>Biod</a:t>
            </a:r>
            <a:r>
              <a:rPr lang="en-GB" sz="1400" dirty="0" smtClean="0"/>
              <a:t>. Inf. 2: 1-10</a:t>
            </a:r>
            <a:endParaRPr lang="nl-NL" sz="14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Text Box 15"/>
          <p:cNvSpPr txBox="1">
            <a:spLocks noChangeArrowheads="1"/>
          </p:cNvSpPr>
          <p:nvPr/>
        </p:nvSpPr>
        <p:spPr bwMode="auto">
          <a:xfrm>
            <a:off x="695324" y="117475"/>
            <a:ext cx="8448675" cy="532904"/>
          </a:xfrm>
          <a:prstGeom prst="rect">
            <a:avLst/>
          </a:prstGeom>
          <a:noFill/>
          <a:ln w="9525">
            <a:noFill/>
            <a:miter lim="800000"/>
            <a:headEnd/>
            <a:tailEnd/>
          </a:ln>
        </p:spPr>
        <p:txBody>
          <a:bodyPr wrap="square" lIns="40069" tIns="20035" rIns="40069" bIns="20035">
            <a:spAutoFit/>
          </a:bodyPr>
          <a:lstStyle/>
          <a:p>
            <a:pPr marL="261938" indent="-514350" algn="l"/>
            <a:r>
              <a:rPr lang="en-GB" sz="3200" b="1" spc="-60" dirty="0">
                <a:solidFill>
                  <a:srgbClr val="E3004A"/>
                </a:solidFill>
                <a:latin typeface="+mj-lt"/>
                <a:ea typeface="+mj-ea"/>
                <a:cs typeface="+mj-cs"/>
              </a:rPr>
              <a:t>Principles of species distribution modelling</a:t>
            </a:r>
          </a:p>
        </p:txBody>
      </p:sp>
      <p:sp>
        <p:nvSpPr>
          <p:cNvPr id="18" name="TextBox 17"/>
          <p:cNvSpPr txBox="1">
            <a:spLocks noChangeArrowheads="1"/>
          </p:cNvSpPr>
          <p:nvPr/>
        </p:nvSpPr>
        <p:spPr bwMode="auto">
          <a:xfrm>
            <a:off x="611560" y="1124744"/>
            <a:ext cx="8277225" cy="1200329"/>
          </a:xfrm>
          <a:prstGeom prst="rect">
            <a:avLst/>
          </a:prstGeom>
          <a:noFill/>
          <a:ln w="9525">
            <a:noFill/>
            <a:miter lim="800000"/>
            <a:headEnd/>
            <a:tailEnd/>
          </a:ln>
        </p:spPr>
        <p:txBody>
          <a:bodyPr>
            <a:spAutoFit/>
          </a:bodyPr>
          <a:lstStyle/>
          <a:p>
            <a:pPr algn="l"/>
            <a:r>
              <a:rPr lang="en-GB" sz="2400" dirty="0" smtClean="0">
                <a:latin typeface="Calibri" pitchFamily="34" charset="0"/>
              </a:rPr>
              <a:t>SDMs </a:t>
            </a:r>
            <a:r>
              <a:rPr lang="en-GB" sz="2400" dirty="0">
                <a:latin typeface="Calibri" pitchFamily="34" charset="0"/>
              </a:rPr>
              <a:t>attempt to predict the potential ‘abiotic’ distribution of species by interpolating identified </a:t>
            </a:r>
            <a:r>
              <a:rPr lang="en-GB" sz="2400" dirty="0">
                <a:solidFill>
                  <a:srgbClr val="E3004A"/>
                </a:solidFill>
                <a:latin typeface="Calibri" pitchFamily="34" charset="0"/>
              </a:rPr>
              <a:t>relationships</a:t>
            </a:r>
            <a:r>
              <a:rPr lang="en-GB" sz="2400" dirty="0">
                <a:latin typeface="Calibri" pitchFamily="34" charset="0"/>
              </a:rPr>
              <a:t> between species </a:t>
            </a:r>
            <a:r>
              <a:rPr lang="en-GB" sz="2400" dirty="0">
                <a:solidFill>
                  <a:srgbClr val="E3004A"/>
                </a:solidFill>
                <a:latin typeface="Calibri" pitchFamily="34" charset="0"/>
              </a:rPr>
              <a:t>presence records </a:t>
            </a:r>
            <a:r>
              <a:rPr lang="en-GB" sz="2400" dirty="0">
                <a:latin typeface="Calibri" pitchFamily="34" charset="0"/>
              </a:rPr>
              <a:t>and ‘</a:t>
            </a:r>
            <a:r>
              <a:rPr lang="en-GB" sz="2400" dirty="0">
                <a:solidFill>
                  <a:srgbClr val="E3004A"/>
                </a:solidFill>
                <a:latin typeface="Calibri" pitchFamily="34" charset="0"/>
              </a:rPr>
              <a:t>abiotic</a:t>
            </a:r>
            <a:r>
              <a:rPr lang="en-GB" sz="2400" dirty="0">
                <a:latin typeface="Calibri" pitchFamily="34" charset="0"/>
              </a:rPr>
              <a:t>’</a:t>
            </a:r>
            <a:r>
              <a:rPr lang="en-GB" sz="2400" dirty="0">
                <a:solidFill>
                  <a:srgbClr val="FF0000"/>
                </a:solidFill>
                <a:latin typeface="Calibri" pitchFamily="34" charset="0"/>
              </a:rPr>
              <a:t> </a:t>
            </a:r>
            <a:r>
              <a:rPr lang="en-GB" sz="2400" dirty="0">
                <a:solidFill>
                  <a:srgbClr val="E3004A"/>
                </a:solidFill>
                <a:latin typeface="Calibri" pitchFamily="34" charset="0"/>
              </a:rPr>
              <a:t>predictors</a:t>
            </a:r>
            <a:r>
              <a:rPr lang="en-GB" sz="2400" dirty="0">
                <a:latin typeface="Calibri" pitchFamily="34" charset="0"/>
              </a:rPr>
              <a:t> </a:t>
            </a:r>
          </a:p>
        </p:txBody>
      </p:sp>
      <p:pic>
        <p:nvPicPr>
          <p:cNvPr id="19" name="Picture 2"/>
          <p:cNvPicPr>
            <a:picLocks noChangeAspect="1" noChangeArrowheads="1"/>
          </p:cNvPicPr>
          <p:nvPr/>
        </p:nvPicPr>
        <p:blipFill>
          <a:blip r:embed="rId3" cstate="screen"/>
          <a:srcRect/>
          <a:stretch>
            <a:fillRect/>
          </a:stretch>
        </p:blipFill>
        <p:spPr bwMode="auto">
          <a:xfrm>
            <a:off x="2555776" y="2708920"/>
            <a:ext cx="4491037" cy="3751263"/>
          </a:xfrm>
          <a:prstGeom prst="rect">
            <a:avLst/>
          </a:prstGeom>
          <a:noFill/>
          <a:ln w="9525" algn="ctr">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 calcmode="lin" valueType="num">
                                      <p:cBhvr additive="base">
                                        <p:cTn id="7" dur="10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ttp://josephsetiawan.files.wordpress.com/2011/10/ujung-kulon7.jpg"/>
          <p:cNvPicPr>
            <a:picLocks noChangeAspect="1" noChangeArrowheads="1"/>
          </p:cNvPicPr>
          <p:nvPr/>
        </p:nvPicPr>
        <p:blipFill>
          <a:blip r:embed="rId2" cstate="screen"/>
          <a:srcRect/>
          <a:stretch>
            <a:fillRect/>
          </a:stretch>
        </p:blipFill>
        <p:spPr bwMode="auto">
          <a:xfrm>
            <a:off x="611560" y="0"/>
            <a:ext cx="8532440" cy="6858000"/>
          </a:xfrm>
          <a:prstGeom prst="rect">
            <a:avLst/>
          </a:prstGeom>
          <a:noFill/>
        </p:spPr>
      </p:pic>
      <p:sp>
        <p:nvSpPr>
          <p:cNvPr id="5" name="TextBox 4"/>
          <p:cNvSpPr txBox="1"/>
          <p:nvPr/>
        </p:nvSpPr>
        <p:spPr>
          <a:xfrm>
            <a:off x="611560" y="260648"/>
            <a:ext cx="8532440" cy="923330"/>
          </a:xfrm>
          <a:prstGeom prst="rect">
            <a:avLst/>
          </a:prstGeom>
          <a:noFill/>
        </p:spPr>
        <p:txBody>
          <a:bodyPr wrap="square" rtlCol="0">
            <a:spAutoFit/>
          </a:bodyPr>
          <a:lstStyle/>
          <a:p>
            <a:pPr algn="ctr"/>
            <a:r>
              <a:rPr lang="en-GB" sz="5400" dirty="0" smtClean="0">
                <a:solidFill>
                  <a:srgbClr val="E3004A"/>
                </a:solidFill>
              </a:rPr>
              <a:t>How do they do it?</a:t>
            </a:r>
            <a:endParaRPr lang="en-GB" sz="5400" dirty="0">
              <a:solidFill>
                <a:srgbClr val="E3004A"/>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7967264" cy="957600"/>
          </a:xfrm>
        </p:spPr>
        <p:txBody>
          <a:bodyPr/>
          <a:lstStyle/>
          <a:p>
            <a:r>
              <a:rPr lang="en-GB" dirty="0" smtClean="0">
                <a:solidFill>
                  <a:srgbClr val="E3004A"/>
                </a:solidFill>
              </a:rPr>
              <a:t>Methodology </a:t>
            </a:r>
            <a:r>
              <a:rPr lang="en-GB" b="0" dirty="0" smtClean="0">
                <a:solidFill>
                  <a:srgbClr val="E3004A"/>
                </a:solidFill>
              </a:rPr>
              <a:t>– Collections</a:t>
            </a:r>
            <a:endParaRPr lang="en-GB" b="0" dirty="0">
              <a:solidFill>
                <a:srgbClr val="E3004A"/>
              </a:solidFill>
            </a:endParaRPr>
          </a:p>
        </p:txBody>
      </p:sp>
      <p:sp>
        <p:nvSpPr>
          <p:cNvPr id="7" name="Content Placeholder 6"/>
          <p:cNvSpPr>
            <a:spLocks noGrp="1"/>
          </p:cNvSpPr>
          <p:nvPr>
            <p:ph idx="1"/>
          </p:nvPr>
        </p:nvSpPr>
        <p:spPr>
          <a:xfrm>
            <a:off x="770400" y="1512000"/>
            <a:ext cx="8122080" cy="4752000"/>
          </a:xfrm>
        </p:spPr>
        <p:txBody>
          <a:bodyPr/>
          <a:lstStyle/>
          <a:p>
            <a:pPr marL="457200" indent="-457200">
              <a:buFont typeface="+mj-lt"/>
              <a:buAutoNum type="arabicPeriod"/>
            </a:pPr>
            <a:r>
              <a:rPr lang="en-GB" dirty="0" smtClean="0"/>
              <a:t>Extract all collection records for species with at least 1 record in the study area:</a:t>
            </a:r>
            <a:br>
              <a:rPr lang="en-GB" dirty="0" smtClean="0"/>
            </a:br>
            <a:r>
              <a:rPr lang="en-GB" dirty="0" smtClean="0"/>
              <a:t>- BRAHMS collection databases,</a:t>
            </a:r>
            <a:br>
              <a:rPr lang="en-GB" dirty="0" smtClean="0"/>
            </a:br>
            <a:r>
              <a:rPr lang="en-GB" dirty="0" smtClean="0"/>
              <a:t>- GBIF,</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solidFill>
                  <a:srgbClr val="E3004A"/>
                </a:solidFill>
              </a:rPr>
              <a:t>Outline</a:t>
            </a:r>
            <a:endParaRPr lang="nl-NL" dirty="0">
              <a:solidFill>
                <a:srgbClr val="E3004A"/>
              </a:solidFill>
            </a:endParaRPr>
          </a:p>
        </p:txBody>
      </p:sp>
      <p:sp>
        <p:nvSpPr>
          <p:cNvPr id="3" name="Content Placeholder 2"/>
          <p:cNvSpPr>
            <a:spLocks noGrp="1"/>
          </p:cNvSpPr>
          <p:nvPr>
            <p:ph idx="1"/>
          </p:nvPr>
        </p:nvSpPr>
        <p:spPr>
          <a:xfrm>
            <a:off x="755576" y="1340768"/>
            <a:ext cx="7762040" cy="1917000"/>
          </a:xfrm>
        </p:spPr>
        <p:txBody>
          <a:bodyPr/>
          <a:lstStyle/>
          <a:p>
            <a:pPr>
              <a:buFont typeface="Arial" pitchFamily="34" charset="0"/>
              <a:buChar char="•"/>
            </a:pPr>
            <a:r>
              <a:rPr lang="en-GB" dirty="0" smtClean="0"/>
              <a:t>What are species distribution models (SDMs)?</a:t>
            </a:r>
          </a:p>
          <a:p>
            <a:pPr>
              <a:buFont typeface="Arial" pitchFamily="34" charset="0"/>
              <a:buChar char="•"/>
            </a:pPr>
            <a:r>
              <a:rPr lang="en-GB" dirty="0" smtClean="0"/>
              <a:t>SDMs, how do they do it?</a:t>
            </a:r>
          </a:p>
          <a:p>
            <a:pPr>
              <a:buFont typeface="Arial" pitchFamily="34" charset="0"/>
              <a:buChar char="•"/>
            </a:pPr>
            <a:r>
              <a:rPr lang="en-GB" dirty="0" smtClean="0"/>
              <a:t>Statistical testing with a null-model.</a:t>
            </a:r>
          </a:p>
          <a:p>
            <a:pPr>
              <a:buFont typeface="Arial" pitchFamily="34" charset="0"/>
              <a:buChar char="•"/>
            </a:pPr>
            <a:r>
              <a:rPr lang="en-GB" dirty="0" smtClean="0"/>
              <a:t>SDM applications.</a:t>
            </a:r>
            <a:endParaRPr lang="en-GB" dirty="0"/>
          </a:p>
        </p:txBody>
      </p:sp>
      <p:pic>
        <p:nvPicPr>
          <p:cNvPr id="4" name="Picture 2" descr="http://3.bp.blogspot.com/-8Rz3mUA3syo/T7Nz0iY013I/AAAAAAAAR34/INo96wbjl4E/s1600/DSC_6969_6849.JPG"/>
          <p:cNvPicPr>
            <a:picLocks noChangeAspect="1" noChangeArrowheads="1"/>
          </p:cNvPicPr>
          <p:nvPr/>
        </p:nvPicPr>
        <p:blipFill>
          <a:blip r:embed="rId3" cstate="screen"/>
          <a:srcRect/>
          <a:stretch>
            <a:fillRect/>
          </a:stretch>
        </p:blipFill>
        <p:spPr bwMode="auto">
          <a:xfrm>
            <a:off x="674230" y="3365770"/>
            <a:ext cx="8469771" cy="3492231"/>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7967264" cy="957600"/>
          </a:xfrm>
        </p:spPr>
        <p:txBody>
          <a:bodyPr/>
          <a:lstStyle/>
          <a:p>
            <a:r>
              <a:rPr lang="en-GB" dirty="0" smtClean="0">
                <a:solidFill>
                  <a:srgbClr val="E3004A"/>
                </a:solidFill>
              </a:rPr>
              <a:t>Methodology </a:t>
            </a:r>
            <a:r>
              <a:rPr lang="en-GB" b="0" dirty="0" smtClean="0">
                <a:solidFill>
                  <a:srgbClr val="E3004A"/>
                </a:solidFill>
              </a:rPr>
              <a:t>– Collections</a:t>
            </a:r>
            <a:endParaRPr lang="en-GB" b="0" dirty="0">
              <a:solidFill>
                <a:srgbClr val="E3004A"/>
              </a:solidFill>
            </a:endParaRPr>
          </a:p>
        </p:txBody>
      </p:sp>
      <p:pic>
        <p:nvPicPr>
          <p:cNvPr id="4098"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1313" t="11079" r="2086" b="1333"/>
          <a:stretch/>
        </p:blipFill>
        <p:spPr bwMode="auto">
          <a:xfrm>
            <a:off x="1331641" y="1124744"/>
            <a:ext cx="6696744" cy="5376127"/>
          </a:xfrm>
          <a:prstGeom prst="rect">
            <a:avLst/>
          </a:prstGeom>
          <a:ln w="19050">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
        <p:nvSpPr>
          <p:cNvPr id="3" name="Oval 2"/>
          <p:cNvSpPr/>
          <p:nvPr/>
        </p:nvSpPr>
        <p:spPr>
          <a:xfrm>
            <a:off x="899592" y="3573016"/>
            <a:ext cx="1944216" cy="720080"/>
          </a:xfrm>
          <a:prstGeom prst="ellipse">
            <a:avLst/>
          </a:prstGeom>
          <a:noFill/>
          <a:ln w="57150">
            <a:solidFill>
              <a:srgbClr val="E300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7967264" cy="957600"/>
          </a:xfrm>
        </p:spPr>
        <p:txBody>
          <a:bodyPr/>
          <a:lstStyle/>
          <a:p>
            <a:r>
              <a:rPr lang="en-GB" dirty="0" smtClean="0">
                <a:solidFill>
                  <a:srgbClr val="E3004A"/>
                </a:solidFill>
              </a:rPr>
              <a:t>Methodology </a:t>
            </a:r>
            <a:r>
              <a:rPr lang="en-GB" b="0" dirty="0" smtClean="0">
                <a:solidFill>
                  <a:srgbClr val="E3004A"/>
                </a:solidFill>
              </a:rPr>
              <a:t>– Collections</a:t>
            </a:r>
            <a:endParaRPr lang="en-GB" b="0" dirty="0">
              <a:solidFill>
                <a:srgbClr val="E3004A"/>
              </a:solidFill>
            </a:endParaRPr>
          </a:p>
        </p:txBody>
      </p:sp>
      <p:pic>
        <p:nvPicPr>
          <p:cNvPr id="5122"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827584" y="1052736"/>
            <a:ext cx="7776864" cy="5406668"/>
          </a:xfrm>
          <a:prstGeom prst="rect">
            <a:avLst/>
          </a:prstGeom>
          <a:ln w="19050">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138053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7967264" cy="957600"/>
          </a:xfrm>
        </p:spPr>
        <p:txBody>
          <a:bodyPr/>
          <a:lstStyle/>
          <a:p>
            <a:r>
              <a:rPr lang="en-GB" dirty="0" smtClean="0">
                <a:solidFill>
                  <a:srgbClr val="E3004A"/>
                </a:solidFill>
              </a:rPr>
              <a:t>Methodology </a:t>
            </a:r>
            <a:r>
              <a:rPr lang="en-GB" b="0" dirty="0" smtClean="0">
                <a:solidFill>
                  <a:srgbClr val="E3004A"/>
                </a:solidFill>
              </a:rPr>
              <a:t>– Collections</a:t>
            </a:r>
            <a:endParaRPr lang="en-GB" b="0" dirty="0">
              <a:solidFill>
                <a:srgbClr val="E3004A"/>
              </a:solidFill>
            </a:endParaRPr>
          </a:p>
        </p:txBody>
      </p:sp>
      <p:sp>
        <p:nvSpPr>
          <p:cNvPr id="7" name="Content Placeholder 6"/>
          <p:cNvSpPr>
            <a:spLocks noGrp="1"/>
          </p:cNvSpPr>
          <p:nvPr>
            <p:ph idx="1"/>
          </p:nvPr>
        </p:nvSpPr>
        <p:spPr>
          <a:xfrm>
            <a:off x="770400" y="1512000"/>
            <a:ext cx="8122080" cy="4752000"/>
          </a:xfrm>
        </p:spPr>
        <p:txBody>
          <a:bodyPr/>
          <a:lstStyle/>
          <a:p>
            <a:pPr marL="457200" indent="-457200">
              <a:buFont typeface="+mj-lt"/>
              <a:buAutoNum type="arabicPeriod"/>
            </a:pPr>
            <a:r>
              <a:rPr lang="en-GB" dirty="0" smtClean="0"/>
              <a:t>Extract all collection records for species with at least 1 record in the study area:</a:t>
            </a:r>
            <a:br>
              <a:rPr lang="en-GB" dirty="0" smtClean="0"/>
            </a:br>
            <a:r>
              <a:rPr lang="en-GB" dirty="0" smtClean="0">
                <a:solidFill>
                  <a:schemeClr val="tx1">
                    <a:lumMod val="50000"/>
                    <a:lumOff val="50000"/>
                  </a:schemeClr>
                </a:solidFill>
              </a:rPr>
              <a:t>- BRAHMS collection databases,</a:t>
            </a:r>
            <a:br>
              <a:rPr lang="en-GB" dirty="0" smtClean="0">
                <a:solidFill>
                  <a:schemeClr val="tx1">
                    <a:lumMod val="50000"/>
                    <a:lumOff val="50000"/>
                  </a:schemeClr>
                </a:solidFill>
              </a:rPr>
            </a:br>
            <a:r>
              <a:rPr lang="en-GB" dirty="0" smtClean="0">
                <a:solidFill>
                  <a:schemeClr val="tx1">
                    <a:lumMod val="50000"/>
                    <a:lumOff val="50000"/>
                  </a:schemeClr>
                </a:solidFill>
              </a:rPr>
              <a:t>- GBIF,</a:t>
            </a:r>
            <a:r>
              <a:rPr lang="en-GB" dirty="0" smtClean="0"/>
              <a:t/>
            </a:r>
            <a:br>
              <a:rPr lang="en-GB" dirty="0" smtClean="0"/>
            </a:br>
            <a:r>
              <a:rPr lang="en-GB" dirty="0" smtClean="0"/>
              <a:t>- </a:t>
            </a:r>
            <a:r>
              <a:rPr lang="en-GB" dirty="0" err="1" smtClean="0"/>
              <a:t>SpeciesLink</a:t>
            </a:r>
            <a:r>
              <a:rPr lang="en-GB" dirty="0" smtClean="0"/>
              <a:t>,</a:t>
            </a:r>
            <a:br>
              <a:rPr lang="en-GB" dirty="0" smtClean="0"/>
            </a:br>
            <a:r>
              <a:rPr lang="en-GB" dirty="0" smtClean="0"/>
              <a:t>- Etc.</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7967264" cy="957600"/>
          </a:xfrm>
        </p:spPr>
        <p:txBody>
          <a:bodyPr/>
          <a:lstStyle/>
          <a:p>
            <a:r>
              <a:rPr lang="en-GB" dirty="0" smtClean="0">
                <a:solidFill>
                  <a:srgbClr val="E3004A"/>
                </a:solidFill>
              </a:rPr>
              <a:t>Methodology </a:t>
            </a:r>
            <a:r>
              <a:rPr lang="en-GB" b="0" dirty="0" smtClean="0">
                <a:solidFill>
                  <a:srgbClr val="E3004A"/>
                </a:solidFill>
              </a:rPr>
              <a:t>– Collections</a:t>
            </a:r>
            <a:endParaRPr lang="en-GB" b="0" dirty="0">
              <a:solidFill>
                <a:srgbClr val="E3004A"/>
              </a:solidFill>
            </a:endParaRPr>
          </a:p>
        </p:txBody>
      </p:sp>
      <p:pic>
        <p:nvPicPr>
          <p:cNvPr id="7170" name="Picture 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827584" y="1124744"/>
            <a:ext cx="7776864" cy="5357395"/>
          </a:xfrm>
          <a:prstGeom prst="rect">
            <a:avLst/>
          </a:prstGeom>
          <a:ln w="19050">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8183288" cy="957600"/>
          </a:xfrm>
        </p:spPr>
        <p:txBody>
          <a:bodyPr/>
          <a:lstStyle/>
          <a:p>
            <a:r>
              <a:rPr lang="en-GB" dirty="0" smtClean="0">
                <a:solidFill>
                  <a:srgbClr val="E3004A"/>
                </a:solidFill>
              </a:rPr>
              <a:t>Methodology </a:t>
            </a:r>
            <a:r>
              <a:rPr lang="en-GB" b="0" dirty="0" smtClean="0">
                <a:solidFill>
                  <a:srgbClr val="E3004A"/>
                </a:solidFill>
              </a:rPr>
              <a:t>– Collections</a:t>
            </a:r>
            <a:endParaRPr lang="en-GB" dirty="0">
              <a:solidFill>
                <a:srgbClr val="E3004A"/>
              </a:solidFill>
            </a:endParaRPr>
          </a:p>
        </p:txBody>
      </p:sp>
      <p:sp>
        <p:nvSpPr>
          <p:cNvPr id="7" name="Content Placeholder 6"/>
          <p:cNvSpPr>
            <a:spLocks noGrp="1"/>
          </p:cNvSpPr>
          <p:nvPr>
            <p:ph idx="1"/>
          </p:nvPr>
        </p:nvSpPr>
        <p:spPr>
          <a:xfrm>
            <a:off x="770400" y="1512000"/>
            <a:ext cx="8050072" cy="4752000"/>
          </a:xfrm>
        </p:spPr>
        <p:txBody>
          <a:bodyPr/>
          <a:lstStyle/>
          <a:p>
            <a:pPr marL="457200" indent="-457200">
              <a:buFont typeface="+mj-lt"/>
              <a:buAutoNum type="arabicPeriod"/>
            </a:pPr>
            <a:r>
              <a:rPr lang="en-GB" dirty="0" smtClean="0">
                <a:solidFill>
                  <a:schemeClr val="bg1">
                    <a:lumMod val="50000"/>
                  </a:schemeClr>
                </a:solidFill>
              </a:rPr>
              <a:t>Extract all collection records for species with at least 1 record in the study area:</a:t>
            </a:r>
            <a:br>
              <a:rPr lang="en-GB" dirty="0" smtClean="0">
                <a:solidFill>
                  <a:schemeClr val="bg1">
                    <a:lumMod val="50000"/>
                  </a:schemeClr>
                </a:solidFill>
              </a:rPr>
            </a:br>
            <a:r>
              <a:rPr lang="en-GB" dirty="0" smtClean="0">
                <a:solidFill>
                  <a:schemeClr val="bg1">
                    <a:lumMod val="50000"/>
                  </a:schemeClr>
                </a:solidFill>
              </a:rPr>
              <a:t>- BRAHMS collection databases,</a:t>
            </a:r>
            <a:br>
              <a:rPr lang="en-GB" dirty="0" smtClean="0">
                <a:solidFill>
                  <a:schemeClr val="bg1">
                    <a:lumMod val="50000"/>
                  </a:schemeClr>
                </a:solidFill>
              </a:rPr>
            </a:br>
            <a:r>
              <a:rPr lang="en-GB" dirty="0" smtClean="0">
                <a:solidFill>
                  <a:schemeClr val="bg1">
                    <a:lumMod val="50000"/>
                  </a:schemeClr>
                </a:solidFill>
              </a:rPr>
              <a:t>- GBIF,</a:t>
            </a:r>
            <a:br>
              <a:rPr lang="en-GB" dirty="0" smtClean="0">
                <a:solidFill>
                  <a:schemeClr val="bg1">
                    <a:lumMod val="50000"/>
                  </a:schemeClr>
                </a:solidFill>
              </a:rPr>
            </a:br>
            <a:r>
              <a:rPr lang="en-GB" dirty="0" smtClean="0">
                <a:solidFill>
                  <a:schemeClr val="bg1">
                    <a:lumMod val="50000"/>
                  </a:schemeClr>
                </a:solidFill>
              </a:rPr>
              <a:t>- </a:t>
            </a:r>
            <a:r>
              <a:rPr lang="en-GB" dirty="0" err="1" smtClean="0">
                <a:solidFill>
                  <a:schemeClr val="bg1">
                    <a:lumMod val="50000"/>
                  </a:schemeClr>
                </a:solidFill>
              </a:rPr>
              <a:t>SpeciesLink</a:t>
            </a:r>
            <a:r>
              <a:rPr lang="en-GB" dirty="0" smtClean="0">
                <a:solidFill>
                  <a:schemeClr val="bg1">
                    <a:lumMod val="50000"/>
                  </a:schemeClr>
                </a:solidFill>
              </a:rPr>
              <a:t>,</a:t>
            </a:r>
            <a:br>
              <a:rPr lang="en-GB" dirty="0" smtClean="0">
                <a:solidFill>
                  <a:schemeClr val="bg1">
                    <a:lumMod val="50000"/>
                  </a:schemeClr>
                </a:solidFill>
              </a:rPr>
            </a:br>
            <a:r>
              <a:rPr lang="en-GB" dirty="0" smtClean="0">
                <a:solidFill>
                  <a:schemeClr val="bg1">
                    <a:lumMod val="50000"/>
                  </a:schemeClr>
                </a:solidFill>
              </a:rPr>
              <a:t>- Etc.</a:t>
            </a:r>
          </a:p>
          <a:p>
            <a:pPr marL="457200" indent="-457200">
              <a:buFont typeface="+mj-lt"/>
              <a:buAutoNum type="arabicPeriod"/>
            </a:pPr>
            <a:r>
              <a:rPr lang="en-GB" dirty="0" smtClean="0"/>
              <a:t>Clean species identifications.</a:t>
            </a:r>
          </a:p>
          <a:p>
            <a:pPr marL="457200" indent="-457200">
              <a:buFont typeface="+mj-lt"/>
              <a:buAutoNum type="arabicPeriod"/>
            </a:pP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10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8362800" cy="957600"/>
          </a:xfrm>
        </p:spPr>
        <p:txBody>
          <a:bodyPr/>
          <a:lstStyle/>
          <a:p>
            <a:r>
              <a:rPr lang="en-GB" dirty="0" smtClean="0">
                <a:solidFill>
                  <a:srgbClr val="E3004A"/>
                </a:solidFill>
              </a:rPr>
              <a:t>Methodology</a:t>
            </a:r>
            <a:r>
              <a:rPr lang="en-GB" b="0" dirty="0" smtClean="0">
                <a:solidFill>
                  <a:srgbClr val="E3004A"/>
                </a:solidFill>
              </a:rPr>
              <a:t> – Collections</a:t>
            </a:r>
            <a:endParaRPr lang="en-GB" dirty="0">
              <a:solidFill>
                <a:srgbClr val="E3004A"/>
              </a:solidFill>
            </a:endParaRPr>
          </a:p>
        </p:txBody>
      </p:sp>
      <p:sp>
        <p:nvSpPr>
          <p:cNvPr id="7" name="Content Placeholder 6"/>
          <p:cNvSpPr>
            <a:spLocks noGrp="1"/>
          </p:cNvSpPr>
          <p:nvPr>
            <p:ph idx="1"/>
          </p:nvPr>
        </p:nvSpPr>
        <p:spPr>
          <a:xfrm>
            <a:off x="770400" y="980728"/>
            <a:ext cx="7978064" cy="5283272"/>
          </a:xfrm>
        </p:spPr>
        <p:txBody>
          <a:bodyPr/>
          <a:lstStyle/>
          <a:p>
            <a:pPr algn="ctr"/>
            <a:r>
              <a:rPr lang="en-GB" b="1" dirty="0" smtClean="0"/>
              <a:t>Catalogue of Life</a:t>
            </a:r>
            <a:endParaRPr lang="en-GB" b="1" dirty="0"/>
          </a:p>
        </p:txBody>
      </p:sp>
      <p:sp>
        <p:nvSpPr>
          <p:cNvPr id="5" name="TextBox 4"/>
          <p:cNvSpPr txBox="1"/>
          <p:nvPr/>
        </p:nvSpPr>
        <p:spPr>
          <a:xfrm>
            <a:off x="4932040" y="6488668"/>
            <a:ext cx="4211960" cy="369332"/>
          </a:xfrm>
          <a:prstGeom prst="rect">
            <a:avLst/>
          </a:prstGeom>
          <a:noFill/>
        </p:spPr>
        <p:txBody>
          <a:bodyPr wrap="square" rtlCol="0">
            <a:spAutoFit/>
          </a:bodyPr>
          <a:lstStyle/>
          <a:p>
            <a:pPr algn="r"/>
            <a:r>
              <a:rPr lang="en-US" dirty="0"/>
              <a:t>http://listresolver.globalnames.org</a:t>
            </a:r>
            <a:r>
              <a:rPr lang="en-US" dirty="0" smtClean="0"/>
              <a:t>/</a:t>
            </a:r>
            <a:endParaRPr lang="en-US" dirty="0"/>
          </a:p>
        </p:txBody>
      </p:sp>
      <p:pic>
        <p:nvPicPr>
          <p:cNvPr id="1027" name="Picture 3"/>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067959" y="1484784"/>
            <a:ext cx="7248457" cy="4824536"/>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1538900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8362800" cy="957600"/>
          </a:xfrm>
        </p:spPr>
        <p:txBody>
          <a:bodyPr/>
          <a:lstStyle/>
          <a:p>
            <a:r>
              <a:rPr lang="en-GB" dirty="0" smtClean="0">
                <a:solidFill>
                  <a:srgbClr val="E3004A"/>
                </a:solidFill>
              </a:rPr>
              <a:t>Methodology</a:t>
            </a:r>
            <a:r>
              <a:rPr lang="en-GB" b="0" dirty="0" smtClean="0">
                <a:solidFill>
                  <a:srgbClr val="E3004A"/>
                </a:solidFill>
              </a:rPr>
              <a:t> – Collections</a:t>
            </a:r>
            <a:endParaRPr lang="en-GB" dirty="0">
              <a:solidFill>
                <a:srgbClr val="E3004A"/>
              </a:solidFill>
            </a:endParaRPr>
          </a:p>
        </p:txBody>
      </p:sp>
      <p:sp>
        <p:nvSpPr>
          <p:cNvPr id="7" name="Content Placeholder 6"/>
          <p:cNvSpPr>
            <a:spLocks noGrp="1"/>
          </p:cNvSpPr>
          <p:nvPr>
            <p:ph idx="1"/>
          </p:nvPr>
        </p:nvSpPr>
        <p:spPr>
          <a:xfrm>
            <a:off x="770400" y="980728"/>
            <a:ext cx="7978064" cy="5283272"/>
          </a:xfrm>
        </p:spPr>
        <p:txBody>
          <a:bodyPr/>
          <a:lstStyle/>
          <a:p>
            <a:pPr algn="ctr"/>
            <a:r>
              <a:rPr lang="en-GB" b="1" dirty="0" smtClean="0"/>
              <a:t>Catalogue of Life - </a:t>
            </a:r>
            <a:r>
              <a:rPr lang="en-GB" b="1" dirty="0" err="1" smtClean="0"/>
              <a:t>webservice</a:t>
            </a:r>
            <a:endParaRPr lang="en-GB" b="1" dirty="0"/>
          </a:p>
        </p:txBody>
      </p:sp>
      <p:sp>
        <p:nvSpPr>
          <p:cNvPr id="5" name="TextBox 4"/>
          <p:cNvSpPr txBox="1"/>
          <p:nvPr/>
        </p:nvSpPr>
        <p:spPr>
          <a:xfrm>
            <a:off x="3563888" y="6488668"/>
            <a:ext cx="5580112" cy="369332"/>
          </a:xfrm>
          <a:prstGeom prst="rect">
            <a:avLst/>
          </a:prstGeom>
          <a:noFill/>
        </p:spPr>
        <p:txBody>
          <a:bodyPr wrap="square" rtlCol="0">
            <a:spAutoFit/>
          </a:bodyPr>
          <a:lstStyle/>
          <a:p>
            <a:pPr algn="r"/>
            <a:r>
              <a:rPr lang="en-US" dirty="0"/>
              <a:t>http://webservice.catalogueoflife.org/col/webservice</a:t>
            </a:r>
          </a:p>
        </p:txBody>
      </p:sp>
      <p:pic>
        <p:nvPicPr>
          <p:cNvPr id="8194"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t="11464" r="1989"/>
          <a:stretch/>
        </p:blipFill>
        <p:spPr bwMode="auto">
          <a:xfrm>
            <a:off x="2174295" y="1412776"/>
            <a:ext cx="5277517" cy="5075892"/>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5705357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683569" y="1484784"/>
            <a:ext cx="8280920" cy="488636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 name="Title 1"/>
          <p:cNvSpPr>
            <a:spLocks noGrp="1"/>
          </p:cNvSpPr>
          <p:nvPr>
            <p:ph type="title"/>
          </p:nvPr>
        </p:nvSpPr>
        <p:spPr>
          <a:xfrm>
            <a:off x="781200" y="403200"/>
            <a:ext cx="8362800" cy="957600"/>
          </a:xfrm>
        </p:spPr>
        <p:txBody>
          <a:bodyPr/>
          <a:lstStyle/>
          <a:p>
            <a:r>
              <a:rPr lang="en-GB" dirty="0" smtClean="0">
                <a:solidFill>
                  <a:srgbClr val="E3004A"/>
                </a:solidFill>
              </a:rPr>
              <a:t>Methodology</a:t>
            </a:r>
            <a:r>
              <a:rPr lang="en-GB" b="0" dirty="0" smtClean="0">
                <a:solidFill>
                  <a:srgbClr val="E3004A"/>
                </a:solidFill>
              </a:rPr>
              <a:t> – Collections</a:t>
            </a:r>
            <a:endParaRPr lang="en-GB" dirty="0">
              <a:solidFill>
                <a:srgbClr val="E3004A"/>
              </a:solidFill>
            </a:endParaRPr>
          </a:p>
        </p:txBody>
      </p:sp>
      <p:sp>
        <p:nvSpPr>
          <p:cNvPr id="7" name="Content Placeholder 6"/>
          <p:cNvSpPr>
            <a:spLocks noGrp="1"/>
          </p:cNvSpPr>
          <p:nvPr>
            <p:ph idx="1"/>
          </p:nvPr>
        </p:nvSpPr>
        <p:spPr>
          <a:xfrm>
            <a:off x="770400" y="980728"/>
            <a:ext cx="7978064" cy="432048"/>
          </a:xfrm>
        </p:spPr>
        <p:txBody>
          <a:bodyPr/>
          <a:lstStyle/>
          <a:p>
            <a:pPr algn="ctr"/>
            <a:r>
              <a:rPr lang="en-GB" b="1" dirty="0" smtClean="0"/>
              <a:t>Catalogue of Life – </a:t>
            </a:r>
            <a:r>
              <a:rPr lang="en-GB" b="1" i="1" dirty="0" smtClean="0"/>
              <a:t>Tara </a:t>
            </a:r>
            <a:r>
              <a:rPr lang="en-GB" b="1" i="1" dirty="0" err="1" smtClean="0"/>
              <a:t>spinoza</a:t>
            </a:r>
            <a:endParaRPr lang="en-GB" b="1" i="1" dirty="0"/>
          </a:p>
        </p:txBody>
      </p:sp>
      <p:sp>
        <p:nvSpPr>
          <p:cNvPr id="5" name="TextBox 4"/>
          <p:cNvSpPr txBox="1"/>
          <p:nvPr/>
        </p:nvSpPr>
        <p:spPr>
          <a:xfrm>
            <a:off x="3563888" y="6488668"/>
            <a:ext cx="5580112" cy="369332"/>
          </a:xfrm>
          <a:prstGeom prst="rect">
            <a:avLst/>
          </a:prstGeom>
          <a:noFill/>
        </p:spPr>
        <p:txBody>
          <a:bodyPr wrap="square" rtlCol="0">
            <a:spAutoFit/>
          </a:bodyPr>
          <a:lstStyle/>
          <a:p>
            <a:pPr algn="r"/>
            <a:r>
              <a:rPr lang="en-US" dirty="0"/>
              <a:t>http://webservice.catalogueoflife.org/col/webservice</a:t>
            </a:r>
          </a:p>
        </p:txBody>
      </p:sp>
      <p:sp>
        <p:nvSpPr>
          <p:cNvPr id="3" name="Oval 2"/>
          <p:cNvSpPr/>
          <p:nvPr/>
        </p:nvSpPr>
        <p:spPr>
          <a:xfrm>
            <a:off x="2195736" y="4077072"/>
            <a:ext cx="1368152" cy="576064"/>
          </a:xfrm>
          <a:prstGeom prst="ellipse">
            <a:avLst/>
          </a:prstGeom>
          <a:noFill/>
          <a:ln w="38100">
            <a:solidFill>
              <a:srgbClr val="E300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0985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683570" y="1602299"/>
            <a:ext cx="8315180" cy="487107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2" name="Title 1"/>
          <p:cNvSpPr>
            <a:spLocks noGrp="1"/>
          </p:cNvSpPr>
          <p:nvPr>
            <p:ph type="title"/>
          </p:nvPr>
        </p:nvSpPr>
        <p:spPr>
          <a:xfrm>
            <a:off x="781200" y="403200"/>
            <a:ext cx="8362800" cy="957600"/>
          </a:xfrm>
        </p:spPr>
        <p:txBody>
          <a:bodyPr/>
          <a:lstStyle/>
          <a:p>
            <a:r>
              <a:rPr lang="en-GB" dirty="0" smtClean="0">
                <a:solidFill>
                  <a:srgbClr val="E3004A"/>
                </a:solidFill>
              </a:rPr>
              <a:t>Methodology</a:t>
            </a:r>
            <a:r>
              <a:rPr lang="en-GB" b="0" dirty="0" smtClean="0">
                <a:solidFill>
                  <a:srgbClr val="E3004A"/>
                </a:solidFill>
              </a:rPr>
              <a:t> – Collections</a:t>
            </a:r>
            <a:endParaRPr lang="en-GB" dirty="0">
              <a:solidFill>
                <a:srgbClr val="E3004A"/>
              </a:solidFill>
            </a:endParaRPr>
          </a:p>
        </p:txBody>
      </p:sp>
      <p:sp>
        <p:nvSpPr>
          <p:cNvPr id="7" name="Content Placeholder 6"/>
          <p:cNvSpPr>
            <a:spLocks noGrp="1"/>
          </p:cNvSpPr>
          <p:nvPr>
            <p:ph idx="1"/>
          </p:nvPr>
        </p:nvSpPr>
        <p:spPr>
          <a:xfrm>
            <a:off x="770400" y="980728"/>
            <a:ext cx="7978064" cy="432048"/>
          </a:xfrm>
        </p:spPr>
        <p:txBody>
          <a:bodyPr/>
          <a:lstStyle/>
          <a:p>
            <a:pPr algn="ctr"/>
            <a:r>
              <a:rPr lang="en-GB" b="1" dirty="0" smtClean="0"/>
              <a:t>Catalogue of Life – </a:t>
            </a:r>
            <a:r>
              <a:rPr lang="en-GB" b="1" i="1" dirty="0" smtClean="0"/>
              <a:t>Tara </a:t>
            </a:r>
            <a:r>
              <a:rPr lang="en-GB" b="1" i="1" dirty="0" err="1" smtClean="0"/>
              <a:t>spinoza</a:t>
            </a:r>
            <a:endParaRPr lang="en-GB" b="1" i="1" dirty="0"/>
          </a:p>
        </p:txBody>
      </p:sp>
      <p:sp>
        <p:nvSpPr>
          <p:cNvPr id="5" name="TextBox 4"/>
          <p:cNvSpPr txBox="1"/>
          <p:nvPr/>
        </p:nvSpPr>
        <p:spPr>
          <a:xfrm>
            <a:off x="3563888" y="6488668"/>
            <a:ext cx="5580112" cy="369332"/>
          </a:xfrm>
          <a:prstGeom prst="rect">
            <a:avLst/>
          </a:prstGeom>
          <a:noFill/>
        </p:spPr>
        <p:txBody>
          <a:bodyPr wrap="square" rtlCol="0">
            <a:spAutoFit/>
          </a:bodyPr>
          <a:lstStyle/>
          <a:p>
            <a:pPr algn="r"/>
            <a:r>
              <a:rPr lang="en-US" dirty="0"/>
              <a:t>http://webservice.catalogueoflife.org/col/webservice</a:t>
            </a:r>
          </a:p>
        </p:txBody>
      </p:sp>
      <p:sp>
        <p:nvSpPr>
          <p:cNvPr id="8" name="Oval 7"/>
          <p:cNvSpPr/>
          <p:nvPr/>
        </p:nvSpPr>
        <p:spPr>
          <a:xfrm>
            <a:off x="1115616" y="2492896"/>
            <a:ext cx="3725544" cy="2088232"/>
          </a:xfrm>
          <a:prstGeom prst="ellipse">
            <a:avLst/>
          </a:prstGeom>
          <a:noFill/>
          <a:ln w="38100">
            <a:solidFill>
              <a:srgbClr val="E300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15577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8362800" cy="957600"/>
          </a:xfrm>
        </p:spPr>
        <p:txBody>
          <a:bodyPr/>
          <a:lstStyle/>
          <a:p>
            <a:r>
              <a:rPr lang="en-GB" dirty="0" smtClean="0">
                <a:solidFill>
                  <a:srgbClr val="E3004A"/>
                </a:solidFill>
              </a:rPr>
              <a:t>Methodology</a:t>
            </a:r>
            <a:r>
              <a:rPr lang="en-GB" b="0" dirty="0" smtClean="0">
                <a:solidFill>
                  <a:srgbClr val="E3004A"/>
                </a:solidFill>
              </a:rPr>
              <a:t> – Collections</a:t>
            </a:r>
            <a:endParaRPr lang="en-GB" dirty="0">
              <a:solidFill>
                <a:srgbClr val="E3004A"/>
              </a:solidFill>
            </a:endParaRPr>
          </a:p>
        </p:txBody>
      </p:sp>
      <p:sp>
        <p:nvSpPr>
          <p:cNvPr id="5" name="TextBox 4"/>
          <p:cNvSpPr txBox="1"/>
          <p:nvPr/>
        </p:nvSpPr>
        <p:spPr>
          <a:xfrm>
            <a:off x="5759624" y="6488668"/>
            <a:ext cx="3384376" cy="369332"/>
          </a:xfrm>
          <a:prstGeom prst="rect">
            <a:avLst/>
          </a:prstGeom>
          <a:noFill/>
        </p:spPr>
        <p:txBody>
          <a:bodyPr wrap="square" rtlCol="0">
            <a:spAutoFit/>
          </a:bodyPr>
          <a:lstStyle/>
          <a:p>
            <a:pPr algn="r"/>
            <a:r>
              <a:rPr lang="en-US" dirty="0" smtClean="0"/>
              <a:t>http://www.plantminer.com/</a:t>
            </a:r>
            <a:endParaRPr lang="en-US" dirty="0"/>
          </a:p>
        </p:txBody>
      </p:sp>
      <p:pic>
        <p:nvPicPr>
          <p:cNvPr id="2050"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1070" t="11187" r="2463" b="1226"/>
          <a:stretch/>
        </p:blipFill>
        <p:spPr bwMode="auto">
          <a:xfrm>
            <a:off x="1624752" y="1421094"/>
            <a:ext cx="6259616" cy="5032242"/>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
        <p:nvSpPr>
          <p:cNvPr id="8" name="Content Placeholder 6"/>
          <p:cNvSpPr>
            <a:spLocks noGrp="1"/>
          </p:cNvSpPr>
          <p:nvPr>
            <p:ph idx="1"/>
          </p:nvPr>
        </p:nvSpPr>
        <p:spPr>
          <a:xfrm>
            <a:off x="770400" y="980728"/>
            <a:ext cx="7978064" cy="360040"/>
          </a:xfrm>
        </p:spPr>
        <p:txBody>
          <a:bodyPr/>
          <a:lstStyle/>
          <a:p>
            <a:pPr algn="ctr"/>
            <a:r>
              <a:rPr lang="en-GB" b="1" dirty="0" smtClean="0"/>
              <a:t>The Plant List (TPL) through Plant Miner</a:t>
            </a:r>
            <a:endParaRPr lang="en-GB" b="1"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Text Box 15"/>
          <p:cNvSpPr txBox="1">
            <a:spLocks noChangeArrowheads="1"/>
          </p:cNvSpPr>
          <p:nvPr/>
        </p:nvSpPr>
        <p:spPr bwMode="auto">
          <a:xfrm>
            <a:off x="695324" y="117474"/>
            <a:ext cx="8448676" cy="532904"/>
          </a:xfrm>
          <a:prstGeom prst="rect">
            <a:avLst/>
          </a:prstGeom>
          <a:noFill/>
          <a:ln w="9525">
            <a:noFill/>
            <a:miter lim="800000"/>
            <a:headEnd/>
            <a:tailEnd/>
          </a:ln>
        </p:spPr>
        <p:txBody>
          <a:bodyPr wrap="square" lIns="40069" tIns="20035" rIns="40069" bIns="20035">
            <a:spAutoFit/>
          </a:bodyPr>
          <a:lstStyle/>
          <a:p>
            <a:pPr algn="l"/>
            <a:r>
              <a:rPr lang="en-GB" sz="3200" b="1" spc="-60" dirty="0" smtClean="0">
                <a:solidFill>
                  <a:srgbClr val="E3004A"/>
                </a:solidFill>
                <a:latin typeface="+mj-lt"/>
                <a:ea typeface="+mj-ea"/>
                <a:cs typeface="+mj-cs"/>
              </a:rPr>
              <a:t>Species Distribution Modelling - History</a:t>
            </a:r>
          </a:p>
        </p:txBody>
      </p:sp>
      <p:pic>
        <p:nvPicPr>
          <p:cNvPr id="1026" name="Picture 2"/>
          <p:cNvPicPr>
            <a:picLocks noChangeAspect="1" noChangeArrowheads="1"/>
          </p:cNvPicPr>
          <p:nvPr/>
        </p:nvPicPr>
        <p:blipFill>
          <a:blip r:embed="rId3" cstate="screen"/>
          <a:srcRect/>
          <a:stretch>
            <a:fillRect/>
          </a:stretch>
        </p:blipFill>
        <p:spPr bwMode="auto">
          <a:xfrm>
            <a:off x="2411760" y="764704"/>
            <a:ext cx="4210082" cy="4895445"/>
          </a:xfrm>
          <a:prstGeom prst="rect">
            <a:avLst/>
          </a:prstGeom>
          <a:noFill/>
          <a:ln w="9525">
            <a:noFill/>
            <a:miter lim="800000"/>
            <a:headEnd/>
            <a:tailEnd/>
          </a:ln>
        </p:spPr>
      </p:pic>
      <p:sp>
        <p:nvSpPr>
          <p:cNvPr id="19" name="TextBox 18"/>
          <p:cNvSpPr txBox="1"/>
          <p:nvPr/>
        </p:nvSpPr>
        <p:spPr>
          <a:xfrm>
            <a:off x="2638004" y="5826266"/>
            <a:ext cx="4426343" cy="307777"/>
          </a:xfrm>
          <a:prstGeom prst="rect">
            <a:avLst/>
          </a:prstGeom>
          <a:noFill/>
        </p:spPr>
        <p:txBody>
          <a:bodyPr wrap="square" rtlCol="0">
            <a:spAutoFit/>
          </a:bodyPr>
          <a:lstStyle/>
          <a:p>
            <a:pPr algn="l"/>
            <a:r>
              <a:rPr lang="en-GB" sz="1400" dirty="0" smtClean="0"/>
              <a:t>Lobo </a:t>
            </a:r>
            <a:r>
              <a:rPr lang="en-GB" sz="1400" i="1" dirty="0" smtClean="0"/>
              <a:t>et al. </a:t>
            </a:r>
            <a:r>
              <a:rPr lang="en-GB" sz="1400" dirty="0" smtClean="0"/>
              <a:t>2010 Ecography </a:t>
            </a:r>
            <a:r>
              <a:rPr lang="nl-NL" sz="1400" dirty="0" smtClean="0"/>
              <a:t>33: 103-114</a:t>
            </a:r>
            <a:endParaRPr lang="nl-NL" sz="1400" dirty="0"/>
          </a:p>
        </p:txBody>
      </p:sp>
      <p:sp>
        <p:nvSpPr>
          <p:cNvPr id="20" name="TextBox 19"/>
          <p:cNvSpPr txBox="1"/>
          <p:nvPr/>
        </p:nvSpPr>
        <p:spPr>
          <a:xfrm>
            <a:off x="744467" y="6247051"/>
            <a:ext cx="8399533" cy="369332"/>
          </a:xfrm>
          <a:prstGeom prst="rect">
            <a:avLst/>
          </a:prstGeom>
          <a:noFill/>
        </p:spPr>
        <p:txBody>
          <a:bodyPr wrap="square" rtlCol="0">
            <a:spAutoFit/>
          </a:bodyPr>
          <a:lstStyle/>
          <a:p>
            <a:pPr algn="ctr"/>
            <a:r>
              <a:rPr lang="en-GB" dirty="0" smtClean="0"/>
              <a:t>Search on ISI web of knowledge resulted in 945 papers for 2010 </a:t>
            </a:r>
            <a:endParaRPr lang="nl-NL" dirty="0"/>
          </a:p>
        </p:txBody>
      </p:sp>
    </p:spTree>
    <p:extLst>
      <p:ext uri="{BB962C8B-B14F-4D97-AF65-F5344CB8AC3E}">
        <p14:creationId xmlns:p14="http://schemas.microsoft.com/office/powerpoint/2010/main" val="39798693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8362800" cy="957600"/>
          </a:xfrm>
        </p:spPr>
        <p:txBody>
          <a:bodyPr/>
          <a:lstStyle/>
          <a:p>
            <a:r>
              <a:rPr lang="en-GB" dirty="0" smtClean="0">
                <a:solidFill>
                  <a:srgbClr val="E3004A"/>
                </a:solidFill>
              </a:rPr>
              <a:t>Methodology</a:t>
            </a:r>
            <a:r>
              <a:rPr lang="en-GB" b="0" dirty="0" smtClean="0">
                <a:solidFill>
                  <a:srgbClr val="E3004A"/>
                </a:solidFill>
              </a:rPr>
              <a:t> – Collections</a:t>
            </a:r>
            <a:endParaRPr lang="en-GB" dirty="0">
              <a:solidFill>
                <a:srgbClr val="E3004A"/>
              </a:solidFill>
            </a:endParaRPr>
          </a:p>
        </p:txBody>
      </p:sp>
      <p:sp>
        <p:nvSpPr>
          <p:cNvPr id="5" name="TextBox 4"/>
          <p:cNvSpPr txBox="1"/>
          <p:nvPr/>
        </p:nvSpPr>
        <p:spPr>
          <a:xfrm>
            <a:off x="1331640" y="6488668"/>
            <a:ext cx="7812360" cy="369332"/>
          </a:xfrm>
          <a:prstGeom prst="rect">
            <a:avLst/>
          </a:prstGeom>
          <a:noFill/>
        </p:spPr>
        <p:txBody>
          <a:bodyPr wrap="square" rtlCol="0">
            <a:spAutoFit/>
          </a:bodyPr>
          <a:lstStyle/>
          <a:p>
            <a:pPr algn="r"/>
            <a:r>
              <a:rPr lang="en-US" dirty="0"/>
              <a:t>https://cran.r-project.org/web/packages/taxize/index.html</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27584" y="1767618"/>
            <a:ext cx="7776864" cy="3101542"/>
          </a:xfrm>
          <a:prstGeom prst="rect">
            <a:avLst/>
          </a:prstGeom>
          <a:ln w="19050">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8362800" cy="957600"/>
          </a:xfrm>
        </p:spPr>
        <p:txBody>
          <a:bodyPr/>
          <a:lstStyle/>
          <a:p>
            <a:r>
              <a:rPr lang="en-GB" dirty="0" smtClean="0">
                <a:solidFill>
                  <a:srgbClr val="E3004A"/>
                </a:solidFill>
              </a:rPr>
              <a:t>Methodology</a:t>
            </a:r>
            <a:r>
              <a:rPr lang="en-GB" b="0" dirty="0" smtClean="0">
                <a:solidFill>
                  <a:srgbClr val="E3004A"/>
                </a:solidFill>
              </a:rPr>
              <a:t> – Collections</a:t>
            </a:r>
            <a:endParaRPr lang="en-GB" dirty="0">
              <a:solidFill>
                <a:srgbClr val="E3004A"/>
              </a:solidFill>
            </a:endParaRPr>
          </a:p>
        </p:txBody>
      </p:sp>
      <p:sp>
        <p:nvSpPr>
          <p:cNvPr id="5" name="TextBox 4"/>
          <p:cNvSpPr txBox="1"/>
          <p:nvPr/>
        </p:nvSpPr>
        <p:spPr>
          <a:xfrm>
            <a:off x="1331640" y="6488668"/>
            <a:ext cx="7812360" cy="369332"/>
          </a:xfrm>
          <a:prstGeom prst="rect">
            <a:avLst/>
          </a:prstGeom>
          <a:noFill/>
        </p:spPr>
        <p:txBody>
          <a:bodyPr wrap="square" rtlCol="0">
            <a:spAutoFit/>
          </a:bodyPr>
          <a:lstStyle/>
          <a:p>
            <a:pPr algn="r"/>
            <a:r>
              <a:rPr lang="en-US" dirty="0" smtClean="0"/>
              <a:t>http://cran.r-project.org/web/packages/Taxonstand/index.html</a:t>
            </a:r>
            <a:endParaRPr lang="en-US" dirty="0"/>
          </a:p>
        </p:txBody>
      </p:sp>
      <p:pic>
        <p:nvPicPr>
          <p:cNvPr id="125954" name="Picture 2"/>
          <p:cNvPicPr>
            <a:picLocks noChangeAspect="1" noChangeArrowheads="1"/>
          </p:cNvPicPr>
          <p:nvPr/>
        </p:nvPicPr>
        <p:blipFill>
          <a:blip r:embed="rId3" cstate="screen"/>
          <a:srcRect/>
          <a:stretch>
            <a:fillRect/>
          </a:stretch>
        </p:blipFill>
        <p:spPr bwMode="auto">
          <a:xfrm>
            <a:off x="745951" y="1034930"/>
            <a:ext cx="8173730" cy="2741460"/>
          </a:xfrm>
          <a:prstGeom prst="rect">
            <a:avLst/>
          </a:prstGeom>
          <a:ln>
            <a:solidFill>
              <a:schemeClr val="tx1"/>
            </a:solidFill>
          </a:ln>
          <a:effectLst>
            <a:outerShdw blurRad="292100" dist="139700" dir="2700000" algn="tl" rotWithShape="0">
              <a:srgbClr val="333333">
                <a:alpha val="65000"/>
              </a:srgbClr>
            </a:outerShdw>
          </a:effectLst>
        </p:spPr>
      </p:pic>
      <p:pic>
        <p:nvPicPr>
          <p:cNvPr id="125956" name="Picture 4"/>
          <p:cNvPicPr>
            <a:picLocks noChangeAspect="1" noChangeArrowheads="1"/>
          </p:cNvPicPr>
          <p:nvPr/>
        </p:nvPicPr>
        <p:blipFill>
          <a:blip r:embed="rId4" cstate="screen"/>
          <a:srcRect/>
          <a:stretch>
            <a:fillRect/>
          </a:stretch>
        </p:blipFill>
        <p:spPr bwMode="auto">
          <a:xfrm>
            <a:off x="755576" y="4005064"/>
            <a:ext cx="8176664" cy="2448272"/>
          </a:xfrm>
          <a:prstGeom prst="rect">
            <a:avLst/>
          </a:prstGeom>
          <a:ln>
            <a:solidFill>
              <a:schemeClr val="tx1"/>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89399703"/>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8362800" cy="957600"/>
          </a:xfrm>
        </p:spPr>
        <p:txBody>
          <a:bodyPr/>
          <a:lstStyle/>
          <a:p>
            <a:r>
              <a:rPr lang="en-GB" dirty="0" smtClean="0">
                <a:solidFill>
                  <a:srgbClr val="E3004A"/>
                </a:solidFill>
              </a:rPr>
              <a:t>Methodology</a:t>
            </a:r>
            <a:r>
              <a:rPr lang="en-GB" b="0" dirty="0" smtClean="0">
                <a:solidFill>
                  <a:srgbClr val="E3004A"/>
                </a:solidFill>
              </a:rPr>
              <a:t> – Collections</a:t>
            </a:r>
            <a:endParaRPr lang="en-GB" dirty="0">
              <a:solidFill>
                <a:srgbClr val="E3004A"/>
              </a:solidFill>
            </a:endParaRPr>
          </a:p>
        </p:txBody>
      </p:sp>
      <p:sp>
        <p:nvSpPr>
          <p:cNvPr id="7" name="Content Placeholder 6"/>
          <p:cNvSpPr>
            <a:spLocks noGrp="1"/>
          </p:cNvSpPr>
          <p:nvPr>
            <p:ph idx="1"/>
          </p:nvPr>
        </p:nvSpPr>
        <p:spPr>
          <a:xfrm>
            <a:off x="770400" y="1512000"/>
            <a:ext cx="7978064" cy="4752000"/>
          </a:xfrm>
        </p:spPr>
        <p:txBody>
          <a:bodyPr/>
          <a:lstStyle/>
          <a:p>
            <a:pPr marL="457200" indent="-457200">
              <a:buFont typeface="+mj-lt"/>
              <a:buAutoNum type="arabicPeriod"/>
            </a:pPr>
            <a:r>
              <a:rPr lang="en-GB" dirty="0" smtClean="0">
                <a:solidFill>
                  <a:schemeClr val="bg1">
                    <a:lumMod val="50000"/>
                  </a:schemeClr>
                </a:solidFill>
              </a:rPr>
              <a:t>Extract all collection records for species with at least 1 record in the study area:</a:t>
            </a:r>
            <a:br>
              <a:rPr lang="en-GB" dirty="0" smtClean="0">
                <a:solidFill>
                  <a:schemeClr val="bg1">
                    <a:lumMod val="50000"/>
                  </a:schemeClr>
                </a:solidFill>
              </a:rPr>
            </a:br>
            <a:r>
              <a:rPr lang="en-GB" dirty="0" smtClean="0">
                <a:solidFill>
                  <a:schemeClr val="bg1">
                    <a:lumMod val="50000"/>
                  </a:schemeClr>
                </a:solidFill>
              </a:rPr>
              <a:t>- BRAHMS collection databases,</a:t>
            </a:r>
            <a:br>
              <a:rPr lang="en-GB" dirty="0" smtClean="0">
                <a:solidFill>
                  <a:schemeClr val="bg1">
                    <a:lumMod val="50000"/>
                  </a:schemeClr>
                </a:solidFill>
              </a:rPr>
            </a:br>
            <a:r>
              <a:rPr lang="en-GB" dirty="0" smtClean="0">
                <a:solidFill>
                  <a:schemeClr val="bg1">
                    <a:lumMod val="50000"/>
                  </a:schemeClr>
                </a:solidFill>
              </a:rPr>
              <a:t>- GBIF,</a:t>
            </a:r>
            <a:br>
              <a:rPr lang="en-GB" dirty="0" smtClean="0">
                <a:solidFill>
                  <a:schemeClr val="bg1">
                    <a:lumMod val="50000"/>
                  </a:schemeClr>
                </a:solidFill>
              </a:rPr>
            </a:br>
            <a:r>
              <a:rPr lang="en-GB" dirty="0" smtClean="0">
                <a:solidFill>
                  <a:schemeClr val="bg1">
                    <a:lumMod val="50000"/>
                  </a:schemeClr>
                </a:solidFill>
              </a:rPr>
              <a:t>- </a:t>
            </a:r>
            <a:r>
              <a:rPr lang="en-GB" dirty="0" err="1" smtClean="0">
                <a:solidFill>
                  <a:schemeClr val="bg1">
                    <a:lumMod val="50000"/>
                  </a:schemeClr>
                </a:solidFill>
              </a:rPr>
              <a:t>SpeciesLink</a:t>
            </a:r>
            <a:r>
              <a:rPr lang="en-GB" dirty="0" smtClean="0">
                <a:solidFill>
                  <a:schemeClr val="bg1">
                    <a:lumMod val="50000"/>
                  </a:schemeClr>
                </a:solidFill>
              </a:rPr>
              <a:t>,</a:t>
            </a:r>
            <a:br>
              <a:rPr lang="en-GB" dirty="0" smtClean="0">
                <a:solidFill>
                  <a:schemeClr val="bg1">
                    <a:lumMod val="50000"/>
                  </a:schemeClr>
                </a:solidFill>
              </a:rPr>
            </a:br>
            <a:r>
              <a:rPr lang="en-GB" dirty="0" smtClean="0">
                <a:solidFill>
                  <a:schemeClr val="bg1">
                    <a:lumMod val="50000"/>
                  </a:schemeClr>
                </a:solidFill>
              </a:rPr>
              <a:t>- Etc.</a:t>
            </a:r>
          </a:p>
          <a:p>
            <a:pPr marL="457200" indent="-457200">
              <a:buFont typeface="+mj-lt"/>
              <a:buAutoNum type="arabicPeriod"/>
            </a:pPr>
            <a:r>
              <a:rPr lang="en-GB" dirty="0" smtClean="0">
                <a:solidFill>
                  <a:schemeClr val="tx1">
                    <a:lumMod val="50000"/>
                    <a:lumOff val="50000"/>
                  </a:schemeClr>
                </a:solidFill>
              </a:rPr>
              <a:t>Clean species identifications.</a:t>
            </a:r>
          </a:p>
          <a:p>
            <a:pPr marL="457200" indent="-457200">
              <a:buFont typeface="+mj-lt"/>
              <a:buAutoNum type="arabicPeriod"/>
            </a:pPr>
            <a:r>
              <a:rPr lang="en-GB" dirty="0" err="1" smtClean="0"/>
              <a:t>Georeference</a:t>
            </a:r>
            <a:r>
              <a:rPr lang="en-GB" dirty="0" smtClean="0"/>
              <a:t> all collections.</a:t>
            </a:r>
          </a:p>
          <a:p>
            <a:pPr marL="457200" indent="-457200">
              <a:buFont typeface="+mj-lt"/>
              <a:buAutoNum type="arabicPeriod"/>
            </a:pPr>
            <a:endParaRPr lang="en-GB" dirty="0" smtClean="0"/>
          </a:p>
          <a:p>
            <a:pPr marL="457200" indent="-457200">
              <a:buFont typeface="+mj-lt"/>
              <a:buAutoNum type="arabicPeriod"/>
            </a:pP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10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8362800" cy="957600"/>
          </a:xfrm>
        </p:spPr>
        <p:txBody>
          <a:bodyPr/>
          <a:lstStyle/>
          <a:p>
            <a:r>
              <a:rPr lang="en-GB" dirty="0" smtClean="0">
                <a:solidFill>
                  <a:srgbClr val="E3004A"/>
                </a:solidFill>
              </a:rPr>
              <a:t>Methodology</a:t>
            </a:r>
            <a:r>
              <a:rPr lang="en-GB" b="0" dirty="0" smtClean="0">
                <a:solidFill>
                  <a:srgbClr val="E3004A"/>
                </a:solidFill>
              </a:rPr>
              <a:t> – Collections</a:t>
            </a:r>
            <a:endParaRPr lang="en-GB" dirty="0">
              <a:solidFill>
                <a:srgbClr val="E3004A"/>
              </a:solidFill>
            </a:endParaRPr>
          </a:p>
        </p:txBody>
      </p:sp>
      <p:pic>
        <p:nvPicPr>
          <p:cNvPr id="4" name="Picture 3" descr="Coll.Loc.Alt.jpg"/>
          <p:cNvPicPr>
            <a:picLocks noChangeAspect="1"/>
          </p:cNvPicPr>
          <p:nvPr/>
        </p:nvPicPr>
        <p:blipFill>
          <a:blip r:embed="rId3" cstate="screen"/>
          <a:srcRect/>
          <a:stretch>
            <a:fillRect/>
          </a:stretch>
        </p:blipFill>
        <p:spPr>
          <a:xfrm>
            <a:off x="1665360" y="1196752"/>
            <a:ext cx="6146999" cy="5305428"/>
          </a:xfrm>
          <a:prstGeom prst="rect">
            <a:avLst/>
          </a:prstGeom>
          <a:ln>
            <a:solidFill>
              <a:schemeClr val="tx1"/>
            </a:solidFill>
          </a:ln>
          <a:effectLst>
            <a:outerShdw blurRad="292100" dist="139700" dir="2700000" algn="tl" rotWithShape="0">
              <a:srgbClr val="333333">
                <a:alpha val="65000"/>
              </a:srgbClr>
            </a:outerShdw>
          </a:effectLst>
        </p:spPr>
      </p:pic>
      <p:sp>
        <p:nvSpPr>
          <p:cNvPr id="6" name="TextBox 5"/>
          <p:cNvSpPr txBox="1"/>
          <p:nvPr/>
        </p:nvSpPr>
        <p:spPr>
          <a:xfrm>
            <a:off x="3419872" y="3102059"/>
            <a:ext cx="2520280" cy="830997"/>
          </a:xfrm>
          <a:prstGeom prst="rect">
            <a:avLst/>
          </a:prstGeom>
          <a:noFill/>
        </p:spPr>
        <p:txBody>
          <a:bodyPr wrap="square" rtlCol="0">
            <a:spAutoFit/>
          </a:bodyPr>
          <a:lstStyle/>
          <a:p>
            <a:pPr algn="ctr"/>
            <a:r>
              <a:rPr lang="en-GB" sz="2400" b="1" dirty="0" smtClean="0">
                <a:solidFill>
                  <a:srgbClr val="E3004A"/>
                </a:solidFill>
              </a:rPr>
              <a:t>All collection localities</a:t>
            </a:r>
            <a:endParaRPr lang="en-GB" sz="2400" b="1" dirty="0">
              <a:solidFill>
                <a:srgbClr val="E3004A"/>
              </a:solidFill>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8362800" cy="957600"/>
          </a:xfrm>
        </p:spPr>
        <p:txBody>
          <a:bodyPr/>
          <a:lstStyle/>
          <a:p>
            <a:r>
              <a:rPr lang="en-GB" dirty="0" smtClean="0">
                <a:solidFill>
                  <a:srgbClr val="E3004A"/>
                </a:solidFill>
              </a:rPr>
              <a:t>Methodology</a:t>
            </a:r>
            <a:r>
              <a:rPr lang="en-GB" b="0" dirty="0" smtClean="0">
                <a:solidFill>
                  <a:srgbClr val="E3004A"/>
                </a:solidFill>
              </a:rPr>
              <a:t> – Species Distribution Models</a:t>
            </a:r>
            <a:endParaRPr lang="en-GB" dirty="0">
              <a:solidFill>
                <a:srgbClr val="E3004A"/>
              </a:solidFill>
            </a:endParaRPr>
          </a:p>
        </p:txBody>
      </p:sp>
      <p:sp>
        <p:nvSpPr>
          <p:cNvPr id="7" name="Content Placeholder 6"/>
          <p:cNvSpPr>
            <a:spLocks noGrp="1"/>
          </p:cNvSpPr>
          <p:nvPr>
            <p:ph idx="1"/>
          </p:nvPr>
        </p:nvSpPr>
        <p:spPr>
          <a:xfrm>
            <a:off x="770400" y="1512000"/>
            <a:ext cx="8122080" cy="4752000"/>
          </a:xfrm>
        </p:spPr>
        <p:txBody>
          <a:bodyPr/>
          <a:lstStyle/>
          <a:p>
            <a:pPr marL="457200" indent="-457200">
              <a:buFont typeface="+mj-lt"/>
              <a:buAutoNum type="arabicPeriod"/>
            </a:pPr>
            <a:r>
              <a:rPr lang="en-GB" dirty="0" smtClean="0">
                <a:solidFill>
                  <a:schemeClr val="tx1">
                    <a:lumMod val="50000"/>
                    <a:lumOff val="50000"/>
                  </a:schemeClr>
                </a:solidFill>
              </a:rPr>
              <a:t>Extract all collection data for species with at least 1 record on the </a:t>
            </a:r>
            <a:r>
              <a:rPr lang="en-GB" dirty="0" err="1" smtClean="0">
                <a:solidFill>
                  <a:schemeClr val="tx1">
                    <a:lumMod val="50000"/>
                    <a:lumOff val="50000"/>
                  </a:schemeClr>
                </a:solidFill>
              </a:rPr>
              <a:t>Sunda</a:t>
            </a:r>
            <a:r>
              <a:rPr lang="en-GB" dirty="0" smtClean="0">
                <a:solidFill>
                  <a:schemeClr val="tx1">
                    <a:lumMod val="50000"/>
                    <a:lumOff val="50000"/>
                  </a:schemeClr>
                </a:solidFill>
              </a:rPr>
              <a:t> Shelf from the collection databases:</a:t>
            </a:r>
            <a:br>
              <a:rPr lang="en-GB" dirty="0" smtClean="0">
                <a:solidFill>
                  <a:schemeClr val="tx1">
                    <a:lumMod val="50000"/>
                    <a:lumOff val="50000"/>
                  </a:schemeClr>
                </a:solidFill>
              </a:rPr>
            </a:br>
            <a:r>
              <a:rPr lang="en-GB" dirty="0" smtClean="0">
                <a:solidFill>
                  <a:schemeClr val="tx1">
                    <a:lumMod val="50000"/>
                    <a:lumOff val="50000"/>
                  </a:schemeClr>
                </a:solidFill>
              </a:rPr>
              <a:t>- BRAHMS Naturalis Biodiversity </a:t>
            </a:r>
            <a:r>
              <a:rPr lang="en-GB" dirty="0" err="1" smtClean="0">
                <a:solidFill>
                  <a:schemeClr val="tx1">
                    <a:lumMod val="50000"/>
                    <a:lumOff val="50000"/>
                  </a:schemeClr>
                </a:solidFill>
              </a:rPr>
              <a:t>Center</a:t>
            </a:r>
            <a:r>
              <a:rPr lang="en-GB" dirty="0" smtClean="0">
                <a:solidFill>
                  <a:schemeClr val="tx1">
                    <a:lumMod val="50000"/>
                    <a:lumOff val="50000"/>
                  </a:schemeClr>
                </a:solidFill>
              </a:rPr>
              <a:t>, Leiden</a:t>
            </a:r>
            <a:br>
              <a:rPr lang="en-GB" dirty="0" smtClean="0">
                <a:solidFill>
                  <a:schemeClr val="tx1">
                    <a:lumMod val="50000"/>
                    <a:lumOff val="50000"/>
                  </a:schemeClr>
                </a:solidFill>
              </a:rPr>
            </a:br>
            <a:r>
              <a:rPr lang="en-GB" dirty="0" smtClean="0">
                <a:solidFill>
                  <a:schemeClr val="tx1">
                    <a:lumMod val="50000"/>
                    <a:lumOff val="50000"/>
                  </a:schemeClr>
                </a:solidFill>
              </a:rPr>
              <a:t>- BRAHMS Forest Research Institute Malaysia</a:t>
            </a:r>
            <a:br>
              <a:rPr lang="en-GB" dirty="0" smtClean="0">
                <a:solidFill>
                  <a:schemeClr val="tx1">
                    <a:lumMod val="50000"/>
                    <a:lumOff val="50000"/>
                  </a:schemeClr>
                </a:solidFill>
              </a:rPr>
            </a:br>
            <a:r>
              <a:rPr lang="en-GB" dirty="0" smtClean="0">
                <a:solidFill>
                  <a:schemeClr val="tx1">
                    <a:lumMod val="50000"/>
                    <a:lumOff val="50000"/>
                  </a:schemeClr>
                </a:solidFill>
              </a:rPr>
              <a:t>- BRAHMS Singapore Botanical Gardens</a:t>
            </a:r>
          </a:p>
          <a:p>
            <a:pPr marL="457200" indent="-457200">
              <a:buFont typeface="+mj-lt"/>
              <a:buAutoNum type="arabicPeriod"/>
            </a:pPr>
            <a:r>
              <a:rPr lang="en-GB" dirty="0" smtClean="0">
                <a:solidFill>
                  <a:schemeClr val="tx1">
                    <a:lumMod val="50000"/>
                    <a:lumOff val="50000"/>
                  </a:schemeClr>
                </a:solidFill>
              </a:rPr>
              <a:t>Clean species identifications.</a:t>
            </a:r>
          </a:p>
          <a:p>
            <a:pPr marL="457200" indent="-457200">
              <a:buFont typeface="+mj-lt"/>
              <a:buAutoNum type="arabicPeriod"/>
            </a:pPr>
            <a:r>
              <a:rPr lang="en-GB" dirty="0" err="1" smtClean="0">
                <a:solidFill>
                  <a:schemeClr val="tx1">
                    <a:lumMod val="50000"/>
                    <a:lumOff val="50000"/>
                  </a:schemeClr>
                </a:solidFill>
              </a:rPr>
              <a:t>Georeference</a:t>
            </a:r>
            <a:r>
              <a:rPr lang="en-GB" dirty="0" smtClean="0">
                <a:solidFill>
                  <a:schemeClr val="tx1">
                    <a:lumMod val="50000"/>
                    <a:lumOff val="50000"/>
                  </a:schemeClr>
                </a:solidFill>
              </a:rPr>
              <a:t> all collections.</a:t>
            </a:r>
          </a:p>
          <a:p>
            <a:pPr marL="457200" indent="-457200">
              <a:buFont typeface="+mj-lt"/>
              <a:buAutoNum type="arabicPeriod"/>
            </a:pPr>
            <a:r>
              <a:rPr lang="en-GB" dirty="0" smtClean="0"/>
              <a:t>Acquire spatial data that relates to the species’ </a:t>
            </a:r>
            <a:r>
              <a:rPr lang="en-GB" dirty="0" err="1" smtClean="0"/>
              <a:t>abiotic</a:t>
            </a:r>
            <a:r>
              <a:rPr lang="en-GB" dirty="0" smtClean="0"/>
              <a:t> niches.</a:t>
            </a:r>
          </a:p>
          <a:p>
            <a:pPr marL="457200" indent="-457200">
              <a:buFont typeface="+mj-lt"/>
              <a:buAutoNum type="arabicPeriod"/>
            </a:pPr>
            <a:endParaRPr lang="en-GB" dirty="0" smtClean="0"/>
          </a:p>
          <a:p>
            <a:pPr marL="457200" indent="-457200">
              <a:buFont typeface="+mj-lt"/>
              <a:buAutoNum type="arabicPeriod"/>
            </a:pPr>
            <a:endParaRPr lang="en-GB" dirty="0" smtClean="0"/>
          </a:p>
          <a:p>
            <a:pPr marL="457200" indent="-457200">
              <a:buFont typeface="+mj-lt"/>
              <a:buAutoNum type="arabicPeriod"/>
            </a:pP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fade">
                                      <p:cBhvr>
                                        <p:cTn id="7" dur="10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8362800" cy="957600"/>
          </a:xfrm>
        </p:spPr>
        <p:txBody>
          <a:bodyPr/>
          <a:lstStyle/>
          <a:p>
            <a:r>
              <a:rPr lang="en-GB" dirty="0" smtClean="0">
                <a:solidFill>
                  <a:srgbClr val="E3004A"/>
                </a:solidFill>
              </a:rPr>
              <a:t>Methodology </a:t>
            </a:r>
            <a:r>
              <a:rPr lang="en-GB" b="0" dirty="0" smtClean="0">
                <a:solidFill>
                  <a:srgbClr val="E3004A"/>
                </a:solidFill>
              </a:rPr>
              <a:t>– Spatial data</a:t>
            </a:r>
            <a:endParaRPr lang="en-GB" b="0" dirty="0">
              <a:solidFill>
                <a:srgbClr val="E3004A"/>
              </a:solidFill>
            </a:endParaRPr>
          </a:p>
        </p:txBody>
      </p:sp>
      <p:sp>
        <p:nvSpPr>
          <p:cNvPr id="7" name="Content Placeholder 6"/>
          <p:cNvSpPr>
            <a:spLocks noGrp="1"/>
          </p:cNvSpPr>
          <p:nvPr>
            <p:ph idx="1"/>
          </p:nvPr>
        </p:nvSpPr>
        <p:spPr>
          <a:xfrm>
            <a:off x="770400" y="1512000"/>
            <a:ext cx="7402000" cy="4752000"/>
          </a:xfrm>
        </p:spPr>
        <p:txBody>
          <a:bodyPr/>
          <a:lstStyle/>
          <a:p>
            <a:pPr marL="457200" indent="-457200">
              <a:buFont typeface="+mj-lt"/>
              <a:buAutoNum type="alphaLcParenR"/>
            </a:pPr>
            <a:r>
              <a:rPr lang="en-GB" dirty="0" smtClean="0"/>
              <a:t>Climatic data:</a:t>
            </a:r>
            <a:br>
              <a:rPr lang="en-GB" dirty="0" smtClean="0"/>
            </a:br>
            <a:r>
              <a:rPr lang="en-GB" dirty="0" smtClean="0"/>
              <a:t>	- </a:t>
            </a:r>
            <a:r>
              <a:rPr lang="en-GB" dirty="0" err="1" smtClean="0"/>
              <a:t>WorldClim</a:t>
            </a:r>
            <a:r>
              <a:rPr lang="en-GB" dirty="0" smtClean="0"/>
              <a:t> (worldclim.org)</a:t>
            </a:r>
            <a:br>
              <a:rPr lang="en-GB" dirty="0" smtClean="0"/>
            </a:br>
            <a:r>
              <a:rPr lang="en-GB" dirty="0" smtClean="0"/>
              <a:t>	- </a:t>
            </a:r>
            <a:r>
              <a:rPr lang="en-GB" dirty="0" err="1" smtClean="0"/>
              <a:t>CliMond</a:t>
            </a:r>
            <a:r>
              <a:rPr lang="en-GB" dirty="0" smtClean="0"/>
              <a:t> (climond.org)</a:t>
            </a:r>
            <a:br>
              <a:rPr lang="en-GB" dirty="0" smtClean="0"/>
            </a:br>
            <a:r>
              <a:rPr lang="en-GB" dirty="0" smtClean="0"/>
              <a:t>	- GCM Downscaled (</a:t>
            </a:r>
            <a:r>
              <a:rPr lang="en-US" dirty="0" smtClean="0"/>
              <a:t>ccafs-climate.org)</a:t>
            </a:r>
            <a:endParaRPr lang="en-GB" dirty="0" smtClean="0"/>
          </a:p>
          <a:p>
            <a:pPr marL="457200" indent="-457200">
              <a:buFont typeface="+mj-lt"/>
              <a:buAutoNum type="alphaLcParenR"/>
            </a:pP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E3004A"/>
                </a:solidFill>
              </a:rPr>
              <a:t>Methodology </a:t>
            </a:r>
            <a:r>
              <a:rPr lang="en-GB" b="0" dirty="0" smtClean="0">
                <a:solidFill>
                  <a:srgbClr val="E3004A"/>
                </a:solidFill>
              </a:rPr>
              <a:t>– Spatial data</a:t>
            </a:r>
            <a:endParaRPr lang="en-GB" b="0" dirty="0">
              <a:solidFill>
                <a:srgbClr val="E3004A"/>
              </a:solidFill>
            </a:endParaRPr>
          </a:p>
        </p:txBody>
      </p:sp>
      <p:sp>
        <p:nvSpPr>
          <p:cNvPr id="7" name="Content Placeholder 6"/>
          <p:cNvSpPr>
            <a:spLocks noGrp="1"/>
          </p:cNvSpPr>
          <p:nvPr>
            <p:ph idx="1"/>
          </p:nvPr>
        </p:nvSpPr>
        <p:spPr>
          <a:xfrm>
            <a:off x="770400" y="1512000"/>
            <a:ext cx="7402000" cy="4752000"/>
          </a:xfrm>
        </p:spPr>
        <p:txBody>
          <a:bodyPr/>
          <a:lstStyle/>
          <a:p>
            <a:pPr marL="457200" indent="-457200">
              <a:buFont typeface="+mj-lt"/>
              <a:buAutoNum type="alphaLcParenR"/>
            </a:pPr>
            <a:r>
              <a:rPr lang="en-GB" dirty="0" smtClean="0"/>
              <a:t>Climatic data:</a:t>
            </a:r>
            <a:br>
              <a:rPr lang="en-GB" dirty="0" smtClean="0"/>
            </a:br>
            <a:r>
              <a:rPr lang="en-GB" dirty="0" smtClean="0"/>
              <a:t>	- </a:t>
            </a:r>
            <a:r>
              <a:rPr lang="en-GB" dirty="0" err="1" smtClean="0"/>
              <a:t>WorldClim</a:t>
            </a:r>
            <a:r>
              <a:rPr lang="en-GB" dirty="0" smtClean="0"/>
              <a:t> (worldclim.org)</a:t>
            </a:r>
            <a:br>
              <a:rPr lang="en-GB" dirty="0" smtClean="0"/>
            </a:br>
            <a:r>
              <a:rPr lang="en-GB" dirty="0" smtClean="0"/>
              <a:t>	- </a:t>
            </a:r>
            <a:r>
              <a:rPr lang="en-GB" dirty="0" err="1" smtClean="0"/>
              <a:t>CliMond</a:t>
            </a:r>
            <a:r>
              <a:rPr lang="en-GB" dirty="0" smtClean="0"/>
              <a:t> (climond.org)</a:t>
            </a:r>
          </a:p>
          <a:p>
            <a:pPr marL="457200" indent="-457200">
              <a:buFont typeface="+mj-lt"/>
              <a:buAutoNum type="alphaLcParenR"/>
            </a:pPr>
            <a:endParaRPr lang="en-GB" dirty="0" smtClean="0"/>
          </a:p>
          <a:p>
            <a:pPr marL="457200" indent="-457200">
              <a:buFont typeface="+mj-lt"/>
              <a:buAutoNum type="alphaLcParenR"/>
            </a:pPr>
            <a:endParaRPr lang="en-GB" dirty="0"/>
          </a:p>
        </p:txBody>
      </p:sp>
      <p:pic>
        <p:nvPicPr>
          <p:cNvPr id="4" name="Picture 6" descr="bio"/>
          <p:cNvPicPr>
            <a:picLocks noChangeAspect="1" noChangeArrowheads="1"/>
          </p:cNvPicPr>
          <p:nvPr/>
        </p:nvPicPr>
        <p:blipFill>
          <a:blip r:embed="rId3" cstate="screen"/>
          <a:srcRect/>
          <a:stretch>
            <a:fillRect/>
          </a:stretch>
        </p:blipFill>
        <p:spPr bwMode="auto">
          <a:xfrm>
            <a:off x="728663" y="980058"/>
            <a:ext cx="8131683" cy="5473278"/>
          </a:xfrm>
          <a:prstGeom prst="rect">
            <a:avLst/>
          </a:prstGeom>
          <a:ln>
            <a:solidFill>
              <a:schemeClr val="tx1"/>
            </a:solid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E3004A"/>
                </a:solidFill>
              </a:rPr>
              <a:t>Methodology </a:t>
            </a:r>
            <a:r>
              <a:rPr lang="en-GB" b="0" dirty="0" smtClean="0">
                <a:solidFill>
                  <a:srgbClr val="E3004A"/>
                </a:solidFill>
              </a:rPr>
              <a:t>– Spatial data</a:t>
            </a:r>
            <a:endParaRPr lang="en-GB" b="0" dirty="0">
              <a:solidFill>
                <a:srgbClr val="E3004A"/>
              </a:solidFill>
            </a:endParaRPr>
          </a:p>
        </p:txBody>
      </p:sp>
      <p:sp>
        <p:nvSpPr>
          <p:cNvPr id="7" name="Content Placeholder 6"/>
          <p:cNvSpPr>
            <a:spLocks noGrp="1"/>
          </p:cNvSpPr>
          <p:nvPr>
            <p:ph idx="1"/>
          </p:nvPr>
        </p:nvSpPr>
        <p:spPr>
          <a:xfrm>
            <a:off x="770400" y="1512000"/>
            <a:ext cx="7402000" cy="4752000"/>
          </a:xfrm>
        </p:spPr>
        <p:txBody>
          <a:bodyPr/>
          <a:lstStyle/>
          <a:p>
            <a:pPr marL="457200" indent="-457200">
              <a:buFont typeface="+mj-lt"/>
              <a:buAutoNum type="alphaLcParenR"/>
            </a:pPr>
            <a:r>
              <a:rPr lang="en-GB" dirty="0" smtClean="0"/>
              <a:t>Climatic data:</a:t>
            </a:r>
            <a:br>
              <a:rPr lang="en-GB" dirty="0" smtClean="0"/>
            </a:br>
            <a:r>
              <a:rPr lang="en-GB" dirty="0" smtClean="0"/>
              <a:t>	- </a:t>
            </a:r>
            <a:r>
              <a:rPr lang="en-GB" dirty="0" err="1" smtClean="0"/>
              <a:t>WorldClim</a:t>
            </a:r>
            <a:r>
              <a:rPr lang="en-GB" dirty="0" smtClean="0"/>
              <a:t> (worldclim.org)</a:t>
            </a:r>
            <a:br>
              <a:rPr lang="en-GB" dirty="0" smtClean="0"/>
            </a:br>
            <a:r>
              <a:rPr lang="en-GB" dirty="0" smtClean="0"/>
              <a:t>	- </a:t>
            </a:r>
            <a:r>
              <a:rPr lang="en-GB" dirty="0" err="1" smtClean="0"/>
              <a:t>CliMond</a:t>
            </a:r>
            <a:r>
              <a:rPr lang="en-GB" dirty="0" smtClean="0"/>
              <a:t> (climond.org)</a:t>
            </a:r>
          </a:p>
          <a:p>
            <a:pPr marL="457200" indent="-457200">
              <a:buFont typeface="+mj-lt"/>
              <a:buAutoNum type="alphaLcParenR"/>
            </a:pPr>
            <a:endParaRPr lang="en-GB" dirty="0" smtClean="0"/>
          </a:p>
          <a:p>
            <a:pPr marL="457200" indent="-457200">
              <a:buFont typeface="+mj-lt"/>
              <a:buAutoNum type="alphaLcParenR"/>
            </a:pPr>
            <a:endParaRPr lang="en-GB" dirty="0"/>
          </a:p>
        </p:txBody>
      </p:sp>
      <p:pic>
        <p:nvPicPr>
          <p:cNvPr id="4" name="Picture 6" descr="bio"/>
          <p:cNvPicPr>
            <a:picLocks noChangeAspect="1" noChangeArrowheads="1"/>
          </p:cNvPicPr>
          <p:nvPr/>
        </p:nvPicPr>
        <p:blipFill>
          <a:blip r:embed="rId2" cstate="screen"/>
          <a:srcRect/>
          <a:stretch>
            <a:fillRect/>
          </a:stretch>
        </p:blipFill>
        <p:spPr bwMode="auto">
          <a:xfrm>
            <a:off x="728663" y="980058"/>
            <a:ext cx="8131683" cy="5473278"/>
          </a:xfrm>
          <a:prstGeom prst="rect">
            <a:avLst/>
          </a:prstGeom>
          <a:ln>
            <a:solidFill>
              <a:schemeClr val="tx1"/>
            </a:solidFill>
          </a:ln>
          <a:effectLst>
            <a:outerShdw blurRad="292100" dist="139700" dir="2700000" algn="tl" rotWithShape="0">
              <a:srgbClr val="333333">
                <a:alpha val="65000"/>
              </a:srgbClr>
            </a:outerShdw>
          </a:effectLst>
        </p:spPr>
      </p:pic>
      <p:grpSp>
        <p:nvGrpSpPr>
          <p:cNvPr id="3" name="Group 11"/>
          <p:cNvGrpSpPr/>
          <p:nvPr/>
        </p:nvGrpSpPr>
        <p:grpSpPr>
          <a:xfrm>
            <a:off x="2349479" y="3599234"/>
            <a:ext cx="6278222" cy="2385042"/>
            <a:chOff x="2470242" y="3717032"/>
            <a:chExt cx="6278222" cy="2385042"/>
          </a:xfrm>
        </p:grpSpPr>
        <p:sp>
          <p:nvSpPr>
            <p:cNvPr id="5" name="TextBox 4"/>
            <p:cNvSpPr txBox="1"/>
            <p:nvPr/>
          </p:nvSpPr>
          <p:spPr>
            <a:xfrm>
              <a:off x="3563888" y="3717032"/>
              <a:ext cx="5184576" cy="1754326"/>
            </a:xfrm>
            <a:prstGeom prst="rect">
              <a:avLst/>
            </a:prstGeom>
            <a:solidFill>
              <a:srgbClr val="FFFFFF"/>
            </a:solidFill>
            <a:ln w="28575">
              <a:solidFill>
                <a:srgbClr val="E3004A"/>
              </a:solidFill>
            </a:ln>
            <a:effectLst>
              <a:outerShdw blurRad="50800" dist="38100" dir="5400000" algn="t" rotWithShape="0">
                <a:prstClr val="black">
                  <a:alpha val="40000"/>
                </a:prstClr>
              </a:outerShdw>
            </a:effectLst>
          </p:spPr>
          <p:txBody>
            <a:bodyPr wrap="square" rtlCol="0">
              <a:spAutoFit/>
            </a:bodyPr>
            <a:lstStyle/>
            <a:p>
              <a:pPr algn="just"/>
              <a:r>
                <a:rPr lang="en-GB" dirty="0" smtClean="0"/>
                <a:t>We used the thin-plate smoothing </a:t>
              </a:r>
              <a:r>
                <a:rPr lang="en-GB" dirty="0" err="1" smtClean="0"/>
                <a:t>spline</a:t>
              </a:r>
              <a:r>
                <a:rPr lang="en-GB" dirty="0" smtClean="0"/>
                <a:t> algorithm implemented in the ANUSPLIN package for interpolation, using latitude, longitude, and elevation as independent variables (Hijmans </a:t>
              </a:r>
              <a:r>
                <a:rPr lang="en-GB" i="1" dirty="0" smtClean="0"/>
                <a:t>et al. </a:t>
              </a:r>
              <a:r>
                <a:rPr lang="en-GB" dirty="0" smtClean="0"/>
                <a:t>2005 Int. J. </a:t>
              </a:r>
              <a:r>
                <a:rPr lang="en-GB" dirty="0" err="1" smtClean="0"/>
                <a:t>Climatol</a:t>
              </a:r>
              <a:r>
                <a:rPr lang="en-GB" dirty="0" smtClean="0"/>
                <a:t>. 25: 1965–1978).</a:t>
              </a:r>
              <a:endParaRPr lang="en-GB" dirty="0"/>
            </a:p>
          </p:txBody>
        </p:sp>
        <p:sp>
          <p:nvSpPr>
            <p:cNvPr id="6" name="Rectangle 5"/>
            <p:cNvSpPr/>
            <p:nvPr/>
          </p:nvSpPr>
          <p:spPr>
            <a:xfrm>
              <a:off x="2470242" y="5877272"/>
              <a:ext cx="589589" cy="224802"/>
            </a:xfrm>
            <a:prstGeom prst="rect">
              <a:avLst/>
            </a:prstGeom>
            <a:solidFill>
              <a:srgbClr val="E3004A">
                <a:alpha val="50196"/>
              </a:srgbClr>
            </a:solidFill>
            <a:ln>
              <a:solidFill>
                <a:srgbClr val="E300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 name="Straight Arrow Connector 8"/>
            <p:cNvCxnSpPr/>
            <p:nvPr/>
          </p:nvCxnSpPr>
          <p:spPr>
            <a:xfrm flipH="1">
              <a:off x="3059832" y="5445224"/>
              <a:ext cx="504056" cy="432048"/>
            </a:xfrm>
            <a:prstGeom prst="straightConnector1">
              <a:avLst/>
            </a:prstGeom>
            <a:ln w="57150">
              <a:solidFill>
                <a:srgbClr val="E3004A"/>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E3004A"/>
                </a:solidFill>
              </a:rPr>
              <a:t>Methodology </a:t>
            </a:r>
            <a:r>
              <a:rPr lang="en-GB" b="0" dirty="0" smtClean="0">
                <a:solidFill>
                  <a:srgbClr val="E3004A"/>
                </a:solidFill>
              </a:rPr>
              <a:t>– Spatial data</a:t>
            </a:r>
            <a:endParaRPr lang="en-GB" b="0" dirty="0">
              <a:solidFill>
                <a:srgbClr val="E3004A"/>
              </a:solidFill>
            </a:endParaRPr>
          </a:p>
        </p:txBody>
      </p:sp>
      <p:sp>
        <p:nvSpPr>
          <p:cNvPr id="7" name="Content Placeholder 6"/>
          <p:cNvSpPr>
            <a:spLocks noGrp="1"/>
          </p:cNvSpPr>
          <p:nvPr>
            <p:ph idx="1"/>
          </p:nvPr>
        </p:nvSpPr>
        <p:spPr>
          <a:xfrm>
            <a:off x="770400" y="1512000"/>
            <a:ext cx="7402000" cy="4752000"/>
          </a:xfrm>
        </p:spPr>
        <p:txBody>
          <a:bodyPr/>
          <a:lstStyle/>
          <a:p>
            <a:pPr marL="457200" indent="-457200">
              <a:buFont typeface="+mj-lt"/>
              <a:buAutoNum type="alphaLcParenR"/>
            </a:pPr>
            <a:r>
              <a:rPr lang="en-GB" dirty="0" smtClean="0">
                <a:solidFill>
                  <a:schemeClr val="tx1">
                    <a:lumMod val="65000"/>
                    <a:lumOff val="35000"/>
                  </a:schemeClr>
                </a:solidFill>
              </a:rPr>
              <a:t>Climatic data:</a:t>
            </a:r>
            <a:br>
              <a:rPr lang="en-GB" dirty="0" smtClean="0">
                <a:solidFill>
                  <a:schemeClr val="tx1">
                    <a:lumMod val="65000"/>
                    <a:lumOff val="35000"/>
                  </a:schemeClr>
                </a:solidFill>
              </a:rPr>
            </a:br>
            <a:r>
              <a:rPr lang="en-GB" dirty="0" smtClean="0">
                <a:solidFill>
                  <a:schemeClr val="tx1">
                    <a:lumMod val="65000"/>
                    <a:lumOff val="35000"/>
                  </a:schemeClr>
                </a:solidFill>
              </a:rPr>
              <a:t>	- </a:t>
            </a:r>
            <a:r>
              <a:rPr lang="en-GB" dirty="0" err="1" smtClean="0">
                <a:solidFill>
                  <a:schemeClr val="tx1">
                    <a:lumMod val="65000"/>
                    <a:lumOff val="35000"/>
                  </a:schemeClr>
                </a:solidFill>
              </a:rPr>
              <a:t>WorldClim</a:t>
            </a:r>
            <a:r>
              <a:rPr lang="en-GB" dirty="0" smtClean="0">
                <a:solidFill>
                  <a:schemeClr val="tx1">
                    <a:lumMod val="65000"/>
                    <a:lumOff val="35000"/>
                  </a:schemeClr>
                </a:solidFill>
              </a:rPr>
              <a:t> (worldclim.org)</a:t>
            </a:r>
            <a:br>
              <a:rPr lang="en-GB" dirty="0" smtClean="0">
                <a:solidFill>
                  <a:schemeClr val="tx1">
                    <a:lumMod val="65000"/>
                    <a:lumOff val="35000"/>
                  </a:schemeClr>
                </a:solidFill>
              </a:rPr>
            </a:br>
            <a:r>
              <a:rPr lang="en-GB" dirty="0" smtClean="0">
                <a:solidFill>
                  <a:schemeClr val="tx1">
                    <a:lumMod val="65000"/>
                    <a:lumOff val="35000"/>
                  </a:schemeClr>
                </a:solidFill>
              </a:rPr>
              <a:t>	- </a:t>
            </a:r>
            <a:r>
              <a:rPr lang="en-GB" dirty="0" err="1" smtClean="0">
                <a:solidFill>
                  <a:schemeClr val="tx1">
                    <a:lumMod val="65000"/>
                    <a:lumOff val="35000"/>
                  </a:schemeClr>
                </a:solidFill>
              </a:rPr>
              <a:t>CliMond</a:t>
            </a:r>
            <a:r>
              <a:rPr lang="en-GB" dirty="0" smtClean="0">
                <a:solidFill>
                  <a:schemeClr val="tx1">
                    <a:lumMod val="65000"/>
                    <a:lumOff val="35000"/>
                  </a:schemeClr>
                </a:solidFill>
              </a:rPr>
              <a:t> (climond.org)</a:t>
            </a:r>
            <a:br>
              <a:rPr lang="en-GB" dirty="0" smtClean="0">
                <a:solidFill>
                  <a:schemeClr val="tx1">
                    <a:lumMod val="65000"/>
                    <a:lumOff val="35000"/>
                  </a:schemeClr>
                </a:solidFill>
              </a:rPr>
            </a:br>
            <a:r>
              <a:rPr lang="en-GB" dirty="0" smtClean="0"/>
              <a:t>	</a:t>
            </a:r>
            <a:r>
              <a:rPr lang="en-GB" dirty="0" smtClean="0">
                <a:solidFill>
                  <a:schemeClr val="tx1">
                    <a:lumMod val="65000"/>
                    <a:lumOff val="35000"/>
                  </a:schemeClr>
                </a:solidFill>
              </a:rPr>
              <a:t>- GCM Downscaled (</a:t>
            </a:r>
            <a:r>
              <a:rPr lang="en-US" dirty="0" smtClean="0">
                <a:solidFill>
                  <a:schemeClr val="tx1">
                    <a:lumMod val="65000"/>
                    <a:lumOff val="35000"/>
                  </a:schemeClr>
                </a:solidFill>
              </a:rPr>
              <a:t>ccafs-climate.org)</a:t>
            </a:r>
            <a:endParaRPr lang="en-GB" dirty="0" smtClean="0">
              <a:solidFill>
                <a:schemeClr val="tx1">
                  <a:lumMod val="65000"/>
                  <a:lumOff val="35000"/>
                </a:schemeClr>
              </a:solidFill>
            </a:endParaRPr>
          </a:p>
          <a:p>
            <a:pPr marL="457200" indent="-457200">
              <a:buFont typeface="+mj-lt"/>
              <a:buAutoNum type="alphaLcParenR"/>
            </a:pPr>
            <a:r>
              <a:rPr lang="en-GB" dirty="0" smtClean="0"/>
              <a:t>Soil/</a:t>
            </a:r>
            <a:r>
              <a:rPr lang="en-GB" dirty="0" err="1" smtClean="0"/>
              <a:t>edaphic</a:t>
            </a:r>
            <a:r>
              <a:rPr lang="en-GB" dirty="0" smtClean="0"/>
              <a:t> data</a:t>
            </a:r>
            <a:br>
              <a:rPr lang="en-GB" dirty="0" smtClean="0"/>
            </a:br>
            <a:r>
              <a:rPr lang="en-GB" dirty="0" smtClean="0"/>
              <a:t>	- FAO (fao.org/</a:t>
            </a:r>
            <a:r>
              <a:rPr lang="en-GB" dirty="0" err="1" smtClean="0"/>
              <a:t>geonetwork</a:t>
            </a:r>
            <a:r>
              <a:rPr lang="en-GB" dirty="0" smtClean="0"/>
              <a:t>/)</a:t>
            </a:r>
            <a:br>
              <a:rPr lang="en-GB" dirty="0" smtClean="0"/>
            </a:br>
            <a:r>
              <a:rPr lang="en-GB" dirty="0" smtClean="0"/>
              <a:t>	- ISRIC (isric.org)</a:t>
            </a:r>
            <a:br>
              <a:rPr lang="en-GB" dirty="0" smtClean="0"/>
            </a:br>
            <a:r>
              <a:rPr lang="en-GB" dirty="0" smtClean="0"/>
              <a:t>	- Harmonised World Soil Database (iiasa.ac.at)</a:t>
            </a:r>
          </a:p>
          <a:p>
            <a:pPr marL="457200" indent="-457200">
              <a:buFont typeface="+mj-lt"/>
              <a:buAutoNum type="alphaLcParenR"/>
            </a:pPr>
            <a:endParaRPr lang="en-GB" dirty="0" smtClean="0"/>
          </a:p>
          <a:p>
            <a:pPr marL="457200" indent="-457200">
              <a:buFont typeface="+mj-lt"/>
              <a:buAutoNum type="alphaLcParenR"/>
            </a:pP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10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8362800" cy="957600"/>
          </a:xfrm>
        </p:spPr>
        <p:txBody>
          <a:bodyPr/>
          <a:lstStyle/>
          <a:p>
            <a:r>
              <a:rPr lang="en-GB" dirty="0" smtClean="0">
                <a:solidFill>
                  <a:srgbClr val="E3004A"/>
                </a:solidFill>
              </a:rPr>
              <a:t>Methodology </a:t>
            </a:r>
            <a:r>
              <a:rPr lang="en-GB" b="0" dirty="0" smtClean="0">
                <a:solidFill>
                  <a:srgbClr val="E3004A"/>
                </a:solidFill>
              </a:rPr>
              <a:t>– Spatial data</a:t>
            </a:r>
            <a:endParaRPr lang="en-GB" b="0" dirty="0">
              <a:solidFill>
                <a:srgbClr val="E3004A"/>
              </a:solidFill>
            </a:endParaRPr>
          </a:p>
        </p:txBody>
      </p:sp>
      <p:pic>
        <p:nvPicPr>
          <p:cNvPr id="32770" name="Picture 2"/>
          <p:cNvPicPr>
            <a:picLocks noGrp="1" noChangeAspect="1" noChangeArrowheads="1"/>
          </p:cNvPicPr>
          <p:nvPr>
            <p:ph idx="1"/>
          </p:nvPr>
        </p:nvPicPr>
        <p:blipFill>
          <a:blip r:embed="rId2" cstate="screen"/>
          <a:srcRect/>
          <a:stretch>
            <a:fillRect/>
          </a:stretch>
        </p:blipFill>
        <p:spPr bwMode="auto">
          <a:xfrm>
            <a:off x="2123728" y="1196752"/>
            <a:ext cx="5036147" cy="5301208"/>
          </a:xfrm>
          <a:prstGeom prst="rect">
            <a:avLst/>
          </a:prstGeom>
          <a:ln>
            <a:solidFill>
              <a:schemeClr val="tx1"/>
            </a:solidFill>
          </a:ln>
          <a:effectLst>
            <a:outerShdw blurRad="292100" dist="139700" dir="2700000" algn="tl" rotWithShape="0">
              <a:srgbClr val="333333">
                <a:alpha val="65000"/>
              </a:srgbClr>
            </a:outerShdw>
          </a:effectLst>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76" name="Text Box 15"/>
          <p:cNvSpPr txBox="1">
            <a:spLocks noChangeArrowheads="1"/>
          </p:cNvSpPr>
          <p:nvPr/>
        </p:nvSpPr>
        <p:spPr bwMode="auto">
          <a:xfrm>
            <a:off x="695324" y="117475"/>
            <a:ext cx="8448675" cy="532904"/>
          </a:xfrm>
          <a:prstGeom prst="rect">
            <a:avLst/>
          </a:prstGeom>
          <a:noFill/>
          <a:ln w="9525">
            <a:noFill/>
            <a:miter lim="800000"/>
            <a:headEnd/>
            <a:tailEnd/>
          </a:ln>
        </p:spPr>
        <p:txBody>
          <a:bodyPr wrap="square" lIns="40069" tIns="20035" rIns="40069" bIns="20035">
            <a:spAutoFit/>
          </a:bodyPr>
          <a:lstStyle/>
          <a:p>
            <a:pPr algn="l"/>
            <a:r>
              <a:rPr lang="en-GB" sz="3200" b="1" spc="-60" dirty="0" smtClean="0">
                <a:solidFill>
                  <a:srgbClr val="E3004A"/>
                </a:solidFill>
                <a:latin typeface="+mj-lt"/>
                <a:ea typeface="+mj-ea"/>
                <a:cs typeface="+mj-cs"/>
              </a:rPr>
              <a:t>Species Distribution Modelling - History</a:t>
            </a:r>
            <a:endParaRPr lang="en-GB" sz="3200" b="1" spc="-60" dirty="0">
              <a:solidFill>
                <a:srgbClr val="E3004A"/>
              </a:solidFill>
              <a:latin typeface="+mj-lt"/>
              <a:ea typeface="+mj-ea"/>
              <a:cs typeface="+mj-cs"/>
            </a:endParaRPr>
          </a:p>
        </p:txBody>
      </p:sp>
      <p:sp>
        <p:nvSpPr>
          <p:cNvPr id="20" name="TextBox 19"/>
          <p:cNvSpPr txBox="1"/>
          <p:nvPr/>
        </p:nvSpPr>
        <p:spPr>
          <a:xfrm>
            <a:off x="736375" y="836712"/>
            <a:ext cx="8407625" cy="1877437"/>
          </a:xfrm>
          <a:prstGeom prst="rect">
            <a:avLst/>
          </a:prstGeom>
          <a:noFill/>
        </p:spPr>
        <p:txBody>
          <a:bodyPr wrap="square" rtlCol="0">
            <a:spAutoFit/>
          </a:bodyPr>
          <a:lstStyle/>
          <a:p>
            <a:pPr marL="261938" indent="-514350" algn="l">
              <a:defRPr/>
            </a:pPr>
            <a:r>
              <a:rPr lang="en-GB" sz="2400" dirty="0" smtClean="0"/>
              <a:t>‘Broad’ definition:</a:t>
            </a:r>
          </a:p>
          <a:p>
            <a:pPr marL="261938" indent="-514350" algn="l">
              <a:defRPr/>
            </a:pPr>
            <a:endParaRPr lang="en-GB" sz="2000" dirty="0" smtClean="0"/>
          </a:p>
          <a:p>
            <a:pPr algn="l">
              <a:defRPr/>
            </a:pPr>
            <a:r>
              <a:rPr lang="en-GB" sz="2400" dirty="0" smtClean="0"/>
              <a:t>Approaches based on relationships between known occurrences of species and features of the ecological and environmental landscape.</a:t>
            </a:r>
          </a:p>
        </p:txBody>
      </p:sp>
      <p:sp>
        <p:nvSpPr>
          <p:cNvPr id="21" name="TextBox 20"/>
          <p:cNvSpPr txBox="1"/>
          <p:nvPr/>
        </p:nvSpPr>
        <p:spPr>
          <a:xfrm>
            <a:off x="827584" y="2924944"/>
            <a:ext cx="4464496" cy="2677656"/>
          </a:xfrm>
          <a:prstGeom prst="rect">
            <a:avLst/>
          </a:prstGeom>
          <a:noFill/>
        </p:spPr>
        <p:txBody>
          <a:bodyPr wrap="square" rtlCol="0">
            <a:spAutoFit/>
          </a:bodyPr>
          <a:lstStyle/>
          <a:p>
            <a:pPr algn="l"/>
            <a:r>
              <a:rPr lang="en-GB" sz="2400" dirty="0" smtClean="0"/>
              <a:t>The earliest applications of this principle were those of Joseph Grinnell in the 1910s and 1920s who used the spatial distribution of occurrences of species to infer limitations in their distributions.</a:t>
            </a:r>
            <a:endParaRPr lang="nl-NL" sz="2400" dirty="0"/>
          </a:p>
        </p:txBody>
      </p:sp>
      <p:pic>
        <p:nvPicPr>
          <p:cNvPr id="22" name="Picture 21" descr="Grinnell-1.gif"/>
          <p:cNvPicPr>
            <a:picLocks noChangeAspect="1"/>
          </p:cNvPicPr>
          <p:nvPr/>
        </p:nvPicPr>
        <p:blipFill>
          <a:blip r:embed="rId3" cstate="screen"/>
          <a:stretch>
            <a:fillRect/>
          </a:stretch>
        </p:blipFill>
        <p:spPr>
          <a:xfrm>
            <a:off x="5699797" y="2538801"/>
            <a:ext cx="2904651" cy="3852484"/>
          </a:xfrm>
          <a:prstGeom prst="rect">
            <a:avLst/>
          </a:prstGeom>
          <a:ln>
            <a:solidFill>
              <a:schemeClr val="tx1"/>
            </a:solidFill>
          </a:ln>
          <a:effectLst>
            <a:outerShdw blurRad="292100" dist="139700" dir="2700000" algn="tl" rotWithShape="0">
              <a:srgbClr val="333333">
                <a:alpha val="65000"/>
              </a:srgbClr>
            </a:outerShdw>
          </a:effectLst>
        </p:spPr>
      </p:pic>
      <p:sp>
        <p:nvSpPr>
          <p:cNvPr id="23" name="TextBox 22"/>
          <p:cNvSpPr txBox="1"/>
          <p:nvPr/>
        </p:nvSpPr>
        <p:spPr>
          <a:xfrm>
            <a:off x="5698161" y="6449438"/>
            <a:ext cx="2906322" cy="307777"/>
          </a:xfrm>
          <a:prstGeom prst="rect">
            <a:avLst/>
          </a:prstGeom>
          <a:noFill/>
        </p:spPr>
        <p:txBody>
          <a:bodyPr wrap="square" rtlCol="0">
            <a:spAutoFit/>
          </a:bodyPr>
          <a:lstStyle/>
          <a:p>
            <a:pPr algn="ctr"/>
            <a:r>
              <a:rPr lang="en-GB" sz="1400" dirty="0" smtClean="0"/>
              <a:t>Joseph Grinnell</a:t>
            </a:r>
            <a:endParaRPr lang="nl-NL" sz="1400"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
                                            <p:txEl>
                                              <p:pRg st="2" end="2"/>
                                            </p:txEl>
                                          </p:spTgt>
                                        </p:tgtEl>
                                        <p:attrNameLst>
                                          <p:attrName>style.visibility</p:attrName>
                                        </p:attrNameLst>
                                      </p:cBhvr>
                                      <p:to>
                                        <p:strVal val="visible"/>
                                      </p:to>
                                    </p:set>
                                    <p:anim calcmode="lin" valueType="num">
                                      <p:cBhvr additive="base">
                                        <p:cTn id="7" dur="1000" fill="hold"/>
                                        <p:tgtEl>
                                          <p:spTgt spid="20">
                                            <p:txEl>
                                              <p:pRg st="2" end="2"/>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20">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1">
                                            <p:txEl>
                                              <p:pRg st="0" end="0"/>
                                            </p:txEl>
                                          </p:spTgt>
                                        </p:tgtEl>
                                        <p:attrNameLst>
                                          <p:attrName>style.visibility</p:attrName>
                                        </p:attrNameLst>
                                      </p:cBhvr>
                                      <p:to>
                                        <p:strVal val="visible"/>
                                      </p:to>
                                    </p:set>
                                    <p:animEffect transition="in" filter="fade">
                                      <p:cBhvr>
                                        <p:cTn id="13" dur="2000"/>
                                        <p:tgtEl>
                                          <p:spTgt spid="21">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E3004A"/>
                </a:solidFill>
              </a:rPr>
              <a:t>Methodology </a:t>
            </a:r>
            <a:r>
              <a:rPr lang="en-GB" b="0" dirty="0" smtClean="0">
                <a:solidFill>
                  <a:srgbClr val="E3004A"/>
                </a:solidFill>
              </a:rPr>
              <a:t>– Spatial data</a:t>
            </a:r>
            <a:endParaRPr lang="en-GB" b="0" dirty="0">
              <a:solidFill>
                <a:srgbClr val="E3004A"/>
              </a:solidFill>
            </a:endParaRPr>
          </a:p>
        </p:txBody>
      </p:sp>
      <p:pic>
        <p:nvPicPr>
          <p:cNvPr id="33794" name="Picture 2"/>
          <p:cNvPicPr>
            <a:picLocks noGrp="1" noChangeAspect="1" noChangeArrowheads="1"/>
          </p:cNvPicPr>
          <p:nvPr>
            <p:ph idx="1"/>
          </p:nvPr>
        </p:nvPicPr>
        <p:blipFill>
          <a:blip r:embed="rId3" cstate="screen"/>
          <a:srcRect/>
          <a:stretch>
            <a:fillRect/>
          </a:stretch>
        </p:blipFill>
        <p:spPr bwMode="auto">
          <a:xfrm>
            <a:off x="1619672" y="980728"/>
            <a:ext cx="5688632" cy="5587907"/>
          </a:xfrm>
          <a:prstGeom prst="rect">
            <a:avLst/>
          </a:prstGeom>
          <a:ln>
            <a:solidFill>
              <a:schemeClr val="tx1"/>
            </a:solidFill>
          </a:ln>
          <a:effectLst>
            <a:outerShdw blurRad="292100" dist="139700" dir="2700000" algn="tl" rotWithShape="0">
              <a:srgbClr val="333333">
                <a:alpha val="65000"/>
              </a:srgbClr>
            </a:outerShdw>
          </a:effectLst>
        </p:spPr>
      </p:pic>
      <p:sp>
        <p:nvSpPr>
          <p:cNvPr id="5" name="Rectangle 4"/>
          <p:cNvSpPr/>
          <p:nvPr/>
        </p:nvSpPr>
        <p:spPr>
          <a:xfrm>
            <a:off x="1763688" y="5066674"/>
            <a:ext cx="3024336" cy="194873"/>
          </a:xfrm>
          <a:prstGeom prst="rect">
            <a:avLst/>
          </a:prstGeom>
          <a:solidFill>
            <a:srgbClr val="E3004A">
              <a:alpha val="30196"/>
            </a:srgbClr>
          </a:solidFill>
          <a:ln>
            <a:solidFill>
              <a:srgbClr val="E300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1749250" y="5906125"/>
            <a:ext cx="3024336" cy="209862"/>
          </a:xfrm>
          <a:prstGeom prst="rect">
            <a:avLst/>
          </a:prstGeom>
          <a:solidFill>
            <a:srgbClr val="E3004A">
              <a:alpha val="30196"/>
            </a:srgbClr>
          </a:solidFill>
          <a:ln>
            <a:solidFill>
              <a:srgbClr val="E300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E3004A"/>
                </a:solidFill>
              </a:rPr>
              <a:t>Methodology </a:t>
            </a:r>
            <a:r>
              <a:rPr lang="en-GB" b="0" dirty="0" smtClean="0">
                <a:solidFill>
                  <a:srgbClr val="E3004A"/>
                </a:solidFill>
              </a:rPr>
              <a:t>– Spatial data</a:t>
            </a:r>
            <a:endParaRPr lang="en-GB" b="0" dirty="0">
              <a:solidFill>
                <a:srgbClr val="E3004A"/>
              </a:solidFill>
            </a:endParaRPr>
          </a:p>
        </p:txBody>
      </p:sp>
      <p:sp>
        <p:nvSpPr>
          <p:cNvPr id="7" name="Content Placeholder 6"/>
          <p:cNvSpPr>
            <a:spLocks noGrp="1"/>
          </p:cNvSpPr>
          <p:nvPr>
            <p:ph idx="1"/>
          </p:nvPr>
        </p:nvSpPr>
        <p:spPr>
          <a:xfrm>
            <a:off x="827584" y="1196752"/>
            <a:ext cx="8316416" cy="4752000"/>
          </a:xfrm>
        </p:spPr>
        <p:txBody>
          <a:bodyPr/>
          <a:lstStyle/>
          <a:p>
            <a:pPr marL="457200" indent="-457200">
              <a:buFont typeface="+mj-lt"/>
              <a:buAutoNum type="alphaLcParenR"/>
            </a:pPr>
            <a:r>
              <a:rPr lang="en-GB" dirty="0" smtClean="0">
                <a:solidFill>
                  <a:schemeClr val="tx1">
                    <a:lumMod val="50000"/>
                    <a:lumOff val="50000"/>
                  </a:schemeClr>
                </a:solidFill>
              </a:rPr>
              <a:t>Climatic data:</a:t>
            </a:r>
            <a:br>
              <a:rPr lang="en-GB" dirty="0" smtClean="0">
                <a:solidFill>
                  <a:schemeClr val="tx1">
                    <a:lumMod val="50000"/>
                    <a:lumOff val="50000"/>
                  </a:schemeClr>
                </a:solidFill>
              </a:rPr>
            </a:br>
            <a:r>
              <a:rPr lang="en-GB" dirty="0" smtClean="0">
                <a:solidFill>
                  <a:schemeClr val="tx1">
                    <a:lumMod val="50000"/>
                    <a:lumOff val="50000"/>
                  </a:schemeClr>
                </a:solidFill>
              </a:rPr>
              <a:t>	- </a:t>
            </a:r>
            <a:r>
              <a:rPr lang="en-GB" dirty="0" err="1" smtClean="0">
                <a:solidFill>
                  <a:schemeClr val="tx1">
                    <a:lumMod val="50000"/>
                    <a:lumOff val="50000"/>
                  </a:schemeClr>
                </a:solidFill>
              </a:rPr>
              <a:t>WorldClim</a:t>
            </a:r>
            <a:r>
              <a:rPr lang="en-GB" dirty="0" smtClean="0">
                <a:solidFill>
                  <a:schemeClr val="tx1">
                    <a:lumMod val="50000"/>
                    <a:lumOff val="50000"/>
                  </a:schemeClr>
                </a:solidFill>
              </a:rPr>
              <a:t> (worldclim.org)</a:t>
            </a:r>
            <a:br>
              <a:rPr lang="en-GB" dirty="0" smtClean="0">
                <a:solidFill>
                  <a:schemeClr val="tx1">
                    <a:lumMod val="50000"/>
                    <a:lumOff val="50000"/>
                  </a:schemeClr>
                </a:solidFill>
              </a:rPr>
            </a:br>
            <a:r>
              <a:rPr lang="en-GB" dirty="0" smtClean="0">
                <a:solidFill>
                  <a:schemeClr val="tx1">
                    <a:lumMod val="50000"/>
                    <a:lumOff val="50000"/>
                  </a:schemeClr>
                </a:solidFill>
              </a:rPr>
              <a:t>	- </a:t>
            </a:r>
            <a:r>
              <a:rPr lang="en-GB" dirty="0" err="1" smtClean="0">
                <a:solidFill>
                  <a:schemeClr val="tx1">
                    <a:lumMod val="50000"/>
                    <a:lumOff val="50000"/>
                  </a:schemeClr>
                </a:solidFill>
              </a:rPr>
              <a:t>CliMond</a:t>
            </a:r>
            <a:r>
              <a:rPr lang="en-GB" dirty="0" smtClean="0">
                <a:solidFill>
                  <a:schemeClr val="tx1">
                    <a:lumMod val="50000"/>
                    <a:lumOff val="50000"/>
                  </a:schemeClr>
                </a:solidFill>
              </a:rPr>
              <a:t> (climond.org)</a:t>
            </a:r>
            <a:br>
              <a:rPr lang="en-GB" dirty="0" smtClean="0">
                <a:solidFill>
                  <a:schemeClr val="tx1">
                    <a:lumMod val="50000"/>
                    <a:lumOff val="50000"/>
                  </a:schemeClr>
                </a:solidFill>
              </a:rPr>
            </a:br>
            <a:r>
              <a:rPr lang="en-GB" dirty="0" smtClean="0">
                <a:solidFill>
                  <a:schemeClr val="tx1">
                    <a:lumMod val="65000"/>
                    <a:lumOff val="35000"/>
                  </a:schemeClr>
                </a:solidFill>
              </a:rPr>
              <a:t> 	</a:t>
            </a:r>
            <a:r>
              <a:rPr lang="en-GB" dirty="0" smtClean="0">
                <a:solidFill>
                  <a:schemeClr val="tx1">
                    <a:lumMod val="50000"/>
                    <a:lumOff val="50000"/>
                  </a:schemeClr>
                </a:solidFill>
              </a:rPr>
              <a:t>- GCM Downscaled (</a:t>
            </a:r>
            <a:r>
              <a:rPr lang="en-US" dirty="0" smtClean="0">
                <a:solidFill>
                  <a:schemeClr val="tx1">
                    <a:lumMod val="50000"/>
                    <a:lumOff val="50000"/>
                  </a:schemeClr>
                </a:solidFill>
              </a:rPr>
              <a:t>ccafs-climate.org)</a:t>
            </a:r>
            <a:endParaRPr lang="en-GB" dirty="0" smtClean="0">
              <a:solidFill>
                <a:schemeClr val="tx1">
                  <a:lumMod val="50000"/>
                  <a:lumOff val="50000"/>
                </a:schemeClr>
              </a:solidFill>
            </a:endParaRPr>
          </a:p>
          <a:p>
            <a:pPr marL="457200" indent="-457200">
              <a:buFont typeface="+mj-lt"/>
              <a:buAutoNum type="alphaLcParenR"/>
            </a:pPr>
            <a:r>
              <a:rPr lang="en-GB" dirty="0" smtClean="0">
                <a:solidFill>
                  <a:schemeClr val="tx1">
                    <a:lumMod val="50000"/>
                    <a:lumOff val="50000"/>
                  </a:schemeClr>
                </a:solidFill>
              </a:rPr>
              <a:t>Soil/</a:t>
            </a:r>
            <a:r>
              <a:rPr lang="en-GB" dirty="0" err="1" smtClean="0">
                <a:solidFill>
                  <a:schemeClr val="tx1">
                    <a:lumMod val="50000"/>
                    <a:lumOff val="50000"/>
                  </a:schemeClr>
                </a:solidFill>
              </a:rPr>
              <a:t>edaphic</a:t>
            </a:r>
            <a:r>
              <a:rPr lang="en-GB" dirty="0" smtClean="0">
                <a:solidFill>
                  <a:schemeClr val="tx1">
                    <a:lumMod val="50000"/>
                    <a:lumOff val="50000"/>
                  </a:schemeClr>
                </a:solidFill>
              </a:rPr>
              <a:t> data</a:t>
            </a:r>
            <a:br>
              <a:rPr lang="en-GB" dirty="0" smtClean="0">
                <a:solidFill>
                  <a:schemeClr val="tx1">
                    <a:lumMod val="50000"/>
                    <a:lumOff val="50000"/>
                  </a:schemeClr>
                </a:solidFill>
              </a:rPr>
            </a:br>
            <a:r>
              <a:rPr lang="en-GB" dirty="0" smtClean="0">
                <a:solidFill>
                  <a:schemeClr val="tx1">
                    <a:lumMod val="50000"/>
                    <a:lumOff val="50000"/>
                  </a:schemeClr>
                </a:solidFill>
              </a:rPr>
              <a:t>	- FAO (fao.org/</a:t>
            </a:r>
            <a:r>
              <a:rPr lang="en-GB" dirty="0" err="1" smtClean="0">
                <a:solidFill>
                  <a:schemeClr val="tx1">
                    <a:lumMod val="50000"/>
                    <a:lumOff val="50000"/>
                  </a:schemeClr>
                </a:solidFill>
              </a:rPr>
              <a:t>geonetwork</a:t>
            </a:r>
            <a:r>
              <a:rPr lang="en-GB" dirty="0" smtClean="0">
                <a:solidFill>
                  <a:schemeClr val="tx1">
                    <a:lumMod val="50000"/>
                    <a:lumOff val="50000"/>
                  </a:schemeClr>
                </a:solidFill>
              </a:rPr>
              <a:t>/)</a:t>
            </a:r>
            <a:br>
              <a:rPr lang="en-GB" dirty="0" smtClean="0">
                <a:solidFill>
                  <a:schemeClr val="tx1">
                    <a:lumMod val="50000"/>
                    <a:lumOff val="50000"/>
                  </a:schemeClr>
                </a:solidFill>
              </a:rPr>
            </a:br>
            <a:r>
              <a:rPr lang="en-GB" dirty="0" smtClean="0">
                <a:solidFill>
                  <a:schemeClr val="tx1">
                    <a:lumMod val="50000"/>
                    <a:lumOff val="50000"/>
                  </a:schemeClr>
                </a:solidFill>
              </a:rPr>
              <a:t>	- ISRIC (isric.org)</a:t>
            </a:r>
            <a:br>
              <a:rPr lang="en-GB" dirty="0" smtClean="0">
                <a:solidFill>
                  <a:schemeClr val="tx1">
                    <a:lumMod val="50000"/>
                    <a:lumOff val="50000"/>
                  </a:schemeClr>
                </a:solidFill>
              </a:rPr>
            </a:br>
            <a:r>
              <a:rPr lang="en-GB" dirty="0" smtClean="0">
                <a:solidFill>
                  <a:schemeClr val="tx1">
                    <a:lumMod val="50000"/>
                    <a:lumOff val="50000"/>
                  </a:schemeClr>
                </a:solidFill>
              </a:rPr>
              <a:t>	- Harmonised World Soil Database (iiasa.ac.at)</a:t>
            </a:r>
          </a:p>
          <a:p>
            <a:pPr marL="457200" indent="-457200">
              <a:buFont typeface="+mj-lt"/>
              <a:buAutoNum type="alphaLcParenR"/>
            </a:pPr>
            <a:r>
              <a:rPr lang="en-GB" dirty="0" smtClean="0"/>
              <a:t>Derived variables, i.e. Potential </a:t>
            </a:r>
            <a:r>
              <a:rPr lang="en-GB" dirty="0" err="1" smtClean="0"/>
              <a:t>Evapo</a:t>
            </a:r>
            <a:r>
              <a:rPr lang="en-GB" dirty="0" smtClean="0"/>
              <a:t>-Transpiration (PET)</a:t>
            </a:r>
          </a:p>
          <a:p>
            <a:pPr marL="457200" indent="-457200">
              <a:buFont typeface="+mj-lt"/>
              <a:buAutoNum type="alphaLcParenR"/>
            </a:pPr>
            <a:endParaRPr lang="en-GB" dirty="0" smtClean="0"/>
          </a:p>
          <a:p>
            <a:pPr marL="457200" indent="-457200">
              <a:buFont typeface="+mj-lt"/>
              <a:buAutoNum type="alphaLcParenR"/>
            </a:pPr>
            <a:endParaRPr lang="en-GB" dirty="0" smtClean="0"/>
          </a:p>
          <a:p>
            <a:pPr marL="457200" indent="-457200">
              <a:buFont typeface="+mj-lt"/>
              <a:buAutoNum type="alphaLcParenR"/>
            </a:pPr>
            <a:endParaRPr lang="en-GB" dirty="0"/>
          </a:p>
        </p:txBody>
      </p:sp>
      <p:sp>
        <p:nvSpPr>
          <p:cNvPr id="5" name="TextBox 4"/>
          <p:cNvSpPr txBox="1"/>
          <p:nvPr/>
        </p:nvSpPr>
        <p:spPr>
          <a:xfrm>
            <a:off x="1187624" y="4925486"/>
            <a:ext cx="6984776" cy="1815882"/>
          </a:xfrm>
          <a:prstGeom prst="rect">
            <a:avLst/>
          </a:prstGeom>
          <a:noFill/>
          <a:ln w="57150">
            <a:solidFill>
              <a:srgbClr val="E3004A"/>
            </a:solidFill>
          </a:ln>
          <a:effectLst>
            <a:outerShdw blurRad="50800" dist="38100" dir="5400000" algn="t" rotWithShape="0">
              <a:prstClr val="black">
                <a:alpha val="40000"/>
              </a:prstClr>
            </a:outerShdw>
          </a:effectLst>
        </p:spPr>
        <p:txBody>
          <a:bodyPr wrap="square" rtlCol="0">
            <a:spAutoFit/>
          </a:bodyPr>
          <a:lstStyle/>
          <a:p>
            <a:r>
              <a:rPr lang="en-GB" sz="2800" dirty="0" smtClean="0"/>
              <a:t>Spatial data should be tested for correlations (| Spearman rho | &gt; 0.7) and highly correlated variables should be omitted!</a:t>
            </a:r>
            <a:endParaRPr lang="en-GB"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10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8362800" cy="957600"/>
          </a:xfrm>
        </p:spPr>
        <p:txBody>
          <a:bodyPr/>
          <a:lstStyle/>
          <a:p>
            <a:r>
              <a:rPr lang="en-GB" dirty="0" smtClean="0">
                <a:solidFill>
                  <a:srgbClr val="E3004A"/>
                </a:solidFill>
              </a:rPr>
              <a:t>Methodology</a:t>
            </a:r>
            <a:r>
              <a:rPr lang="en-GB" b="0" dirty="0" smtClean="0">
                <a:solidFill>
                  <a:srgbClr val="E3004A"/>
                </a:solidFill>
              </a:rPr>
              <a:t> – Species Distribution Models</a:t>
            </a:r>
            <a:endParaRPr lang="en-GB" dirty="0">
              <a:solidFill>
                <a:srgbClr val="E3004A"/>
              </a:solidFill>
            </a:endParaRPr>
          </a:p>
        </p:txBody>
      </p:sp>
      <p:sp>
        <p:nvSpPr>
          <p:cNvPr id="7" name="Content Placeholder 6"/>
          <p:cNvSpPr>
            <a:spLocks noGrp="1"/>
          </p:cNvSpPr>
          <p:nvPr>
            <p:ph idx="1"/>
          </p:nvPr>
        </p:nvSpPr>
        <p:spPr>
          <a:xfrm>
            <a:off x="770400" y="1512000"/>
            <a:ext cx="7402000" cy="4752000"/>
          </a:xfrm>
        </p:spPr>
        <p:txBody>
          <a:bodyPr/>
          <a:lstStyle/>
          <a:p>
            <a:pPr marL="457200" indent="-457200">
              <a:buFont typeface="+mj-lt"/>
              <a:buAutoNum type="arabicPeriod"/>
            </a:pPr>
            <a:r>
              <a:rPr lang="en-GB" dirty="0" smtClean="0">
                <a:solidFill>
                  <a:schemeClr val="tx1">
                    <a:lumMod val="50000"/>
                    <a:lumOff val="50000"/>
                  </a:schemeClr>
                </a:solidFill>
              </a:rPr>
              <a:t>Extract all collection data for species with at least 1 record on the </a:t>
            </a:r>
            <a:r>
              <a:rPr lang="en-GB" dirty="0" err="1" smtClean="0">
                <a:solidFill>
                  <a:schemeClr val="tx1">
                    <a:lumMod val="50000"/>
                    <a:lumOff val="50000"/>
                  </a:schemeClr>
                </a:solidFill>
              </a:rPr>
              <a:t>Sunda</a:t>
            </a:r>
            <a:r>
              <a:rPr lang="en-GB" dirty="0" smtClean="0">
                <a:solidFill>
                  <a:schemeClr val="tx1">
                    <a:lumMod val="50000"/>
                    <a:lumOff val="50000"/>
                  </a:schemeClr>
                </a:solidFill>
              </a:rPr>
              <a:t> Shelf from the collection databases:</a:t>
            </a:r>
            <a:br>
              <a:rPr lang="en-GB" dirty="0" smtClean="0">
                <a:solidFill>
                  <a:schemeClr val="tx1">
                    <a:lumMod val="50000"/>
                    <a:lumOff val="50000"/>
                  </a:schemeClr>
                </a:solidFill>
              </a:rPr>
            </a:br>
            <a:r>
              <a:rPr lang="en-GB" dirty="0" smtClean="0">
                <a:solidFill>
                  <a:schemeClr val="tx1">
                    <a:lumMod val="50000"/>
                    <a:lumOff val="50000"/>
                  </a:schemeClr>
                </a:solidFill>
              </a:rPr>
              <a:t>- BRAHMS Leiden</a:t>
            </a:r>
            <a:br>
              <a:rPr lang="en-GB" dirty="0" smtClean="0">
                <a:solidFill>
                  <a:schemeClr val="tx1">
                    <a:lumMod val="50000"/>
                    <a:lumOff val="50000"/>
                  </a:schemeClr>
                </a:solidFill>
              </a:rPr>
            </a:br>
            <a:r>
              <a:rPr lang="en-GB" dirty="0" smtClean="0">
                <a:solidFill>
                  <a:schemeClr val="tx1">
                    <a:lumMod val="50000"/>
                    <a:lumOff val="50000"/>
                  </a:schemeClr>
                </a:solidFill>
              </a:rPr>
              <a:t>- BRAHMS Forest Research Institute Malaysia</a:t>
            </a:r>
            <a:br>
              <a:rPr lang="en-GB" dirty="0" smtClean="0">
                <a:solidFill>
                  <a:schemeClr val="tx1">
                    <a:lumMod val="50000"/>
                    <a:lumOff val="50000"/>
                  </a:schemeClr>
                </a:solidFill>
              </a:rPr>
            </a:br>
            <a:r>
              <a:rPr lang="en-GB" dirty="0" smtClean="0">
                <a:solidFill>
                  <a:schemeClr val="tx1">
                    <a:lumMod val="50000"/>
                    <a:lumOff val="50000"/>
                  </a:schemeClr>
                </a:solidFill>
              </a:rPr>
              <a:t>- BRAHMS Singapore botanical gardens</a:t>
            </a:r>
          </a:p>
          <a:p>
            <a:pPr marL="457200" indent="-457200">
              <a:buFont typeface="+mj-lt"/>
              <a:buAutoNum type="arabicPeriod"/>
            </a:pPr>
            <a:r>
              <a:rPr lang="en-GB" dirty="0" smtClean="0">
                <a:solidFill>
                  <a:schemeClr val="tx1">
                    <a:lumMod val="50000"/>
                    <a:lumOff val="50000"/>
                  </a:schemeClr>
                </a:solidFill>
              </a:rPr>
              <a:t>Clean species identifications.</a:t>
            </a:r>
          </a:p>
          <a:p>
            <a:pPr marL="457200" indent="-457200">
              <a:buFont typeface="+mj-lt"/>
              <a:buAutoNum type="arabicPeriod"/>
            </a:pPr>
            <a:r>
              <a:rPr lang="en-GB" dirty="0" err="1" smtClean="0">
                <a:solidFill>
                  <a:schemeClr val="tx1">
                    <a:lumMod val="50000"/>
                    <a:lumOff val="50000"/>
                  </a:schemeClr>
                </a:solidFill>
              </a:rPr>
              <a:t>Georeference</a:t>
            </a:r>
            <a:r>
              <a:rPr lang="en-GB" dirty="0" smtClean="0">
                <a:solidFill>
                  <a:schemeClr val="tx1">
                    <a:lumMod val="50000"/>
                    <a:lumOff val="50000"/>
                  </a:schemeClr>
                </a:solidFill>
              </a:rPr>
              <a:t> all collections.</a:t>
            </a:r>
          </a:p>
          <a:p>
            <a:pPr marL="457200" indent="-457200">
              <a:buFont typeface="+mj-lt"/>
              <a:buAutoNum type="arabicPeriod"/>
            </a:pPr>
            <a:r>
              <a:rPr lang="en-GB" dirty="0" smtClean="0">
                <a:solidFill>
                  <a:schemeClr val="tx1">
                    <a:lumMod val="50000"/>
                    <a:lumOff val="50000"/>
                  </a:schemeClr>
                </a:solidFill>
              </a:rPr>
              <a:t>Acquire spatial data that relates to the species’ </a:t>
            </a:r>
            <a:r>
              <a:rPr lang="en-GB" dirty="0" err="1" smtClean="0">
                <a:solidFill>
                  <a:schemeClr val="tx1">
                    <a:lumMod val="50000"/>
                    <a:lumOff val="50000"/>
                  </a:schemeClr>
                </a:solidFill>
              </a:rPr>
              <a:t>abiotic</a:t>
            </a:r>
            <a:r>
              <a:rPr lang="en-GB" dirty="0" smtClean="0">
                <a:solidFill>
                  <a:schemeClr val="tx1">
                    <a:lumMod val="50000"/>
                    <a:lumOff val="50000"/>
                  </a:schemeClr>
                </a:solidFill>
              </a:rPr>
              <a:t> niches.</a:t>
            </a:r>
          </a:p>
          <a:p>
            <a:pPr marL="457200" indent="-457200">
              <a:buFont typeface="+mj-lt"/>
              <a:buAutoNum type="arabicPeriod"/>
            </a:pPr>
            <a:r>
              <a:rPr lang="en-GB" dirty="0" smtClean="0"/>
              <a:t>Model algorithm to relates species occurrence to spatial data.</a:t>
            </a:r>
          </a:p>
          <a:p>
            <a:pPr marL="457200" indent="-457200">
              <a:buFont typeface="+mj-lt"/>
              <a:buAutoNum type="arabicPeriod"/>
            </a:pPr>
            <a:endParaRPr lang="en-GB" dirty="0" smtClean="0"/>
          </a:p>
          <a:p>
            <a:pPr marL="457200" indent="-457200">
              <a:buFont typeface="+mj-lt"/>
              <a:buAutoNum type="arabicPeriod"/>
            </a:pPr>
            <a:endParaRPr lang="en-GB" dirty="0" smtClean="0"/>
          </a:p>
          <a:p>
            <a:pPr marL="457200" indent="-457200">
              <a:buFont typeface="+mj-lt"/>
              <a:buAutoNum type="arabicPeriod"/>
            </a:pP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fade">
                                      <p:cBhvr>
                                        <p:cTn id="7" dur="10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E3004A"/>
                </a:solidFill>
              </a:rPr>
              <a:t>Methodology </a:t>
            </a:r>
            <a:r>
              <a:rPr lang="en-GB" b="0" dirty="0" smtClean="0">
                <a:solidFill>
                  <a:srgbClr val="E3004A"/>
                </a:solidFill>
              </a:rPr>
              <a:t>– Model algorithm</a:t>
            </a:r>
            <a:endParaRPr lang="en-GB" b="0" dirty="0">
              <a:solidFill>
                <a:srgbClr val="E3004A"/>
              </a:solidFill>
            </a:endParaRPr>
          </a:p>
        </p:txBody>
      </p:sp>
      <p:pic>
        <p:nvPicPr>
          <p:cNvPr id="8" name="Picture 2"/>
          <p:cNvPicPr>
            <a:picLocks noChangeAspect="1" noChangeArrowheads="1"/>
          </p:cNvPicPr>
          <p:nvPr/>
        </p:nvPicPr>
        <p:blipFill>
          <a:blip r:embed="rId3" cstate="screen"/>
          <a:srcRect/>
          <a:stretch>
            <a:fillRect/>
          </a:stretch>
        </p:blipFill>
        <p:spPr bwMode="auto">
          <a:xfrm>
            <a:off x="755576" y="981100"/>
            <a:ext cx="7108945" cy="5616252"/>
          </a:xfrm>
          <a:prstGeom prst="rect">
            <a:avLst/>
          </a:prstGeom>
          <a:noFill/>
          <a:ln w="9525" algn="ctr">
            <a:noFill/>
            <a:miter lim="800000"/>
            <a:headEnd/>
            <a:tailEnd/>
          </a:ln>
        </p:spPr>
      </p:pic>
      <p:sp>
        <p:nvSpPr>
          <p:cNvPr id="9" name="TextBox 23"/>
          <p:cNvSpPr txBox="1">
            <a:spLocks noChangeArrowheads="1"/>
          </p:cNvSpPr>
          <p:nvPr/>
        </p:nvSpPr>
        <p:spPr bwMode="auto">
          <a:xfrm>
            <a:off x="6529560" y="6433591"/>
            <a:ext cx="2506936" cy="307777"/>
          </a:xfrm>
          <a:prstGeom prst="rect">
            <a:avLst/>
          </a:prstGeom>
          <a:noFill/>
          <a:ln w="9525">
            <a:noFill/>
            <a:miter lim="800000"/>
            <a:headEnd/>
            <a:tailEnd/>
          </a:ln>
        </p:spPr>
        <p:txBody>
          <a:bodyPr wrap="square">
            <a:spAutoFit/>
          </a:bodyPr>
          <a:lstStyle/>
          <a:p>
            <a:pPr algn="r"/>
            <a:r>
              <a:rPr lang="en-GB" sz="1400" dirty="0"/>
              <a:t>From: </a:t>
            </a:r>
            <a:r>
              <a:rPr lang="en-GB" sz="1400" dirty="0" err="1"/>
              <a:t>Wisz</a:t>
            </a:r>
            <a:r>
              <a:rPr lang="en-GB" sz="1400" dirty="0"/>
              <a:t> </a:t>
            </a:r>
            <a:r>
              <a:rPr lang="en-GB" sz="1400" i="1" dirty="0"/>
              <a:t>et al.</a:t>
            </a:r>
            <a:r>
              <a:rPr lang="en-GB" sz="1400" dirty="0"/>
              <a:t>, DDI 2008</a:t>
            </a:r>
          </a:p>
        </p:txBody>
      </p:sp>
      <p:cxnSp>
        <p:nvCxnSpPr>
          <p:cNvPr id="11" name="Straight Arrow Connector 10"/>
          <p:cNvCxnSpPr/>
          <p:nvPr/>
        </p:nvCxnSpPr>
        <p:spPr>
          <a:xfrm>
            <a:off x="899592" y="1412776"/>
            <a:ext cx="1008112" cy="720080"/>
          </a:xfrm>
          <a:prstGeom prst="straightConnector1">
            <a:avLst/>
          </a:prstGeom>
          <a:ln w="762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E3004A"/>
                </a:solidFill>
              </a:rPr>
              <a:t>Methodology </a:t>
            </a:r>
            <a:r>
              <a:rPr lang="en-GB" b="0" dirty="0" smtClean="0">
                <a:solidFill>
                  <a:srgbClr val="E3004A"/>
                </a:solidFill>
              </a:rPr>
              <a:t>– Model algorithm</a:t>
            </a:r>
            <a:endParaRPr lang="en-GB" b="0" dirty="0">
              <a:solidFill>
                <a:srgbClr val="E3004A"/>
              </a:solidFill>
            </a:endParaRPr>
          </a:p>
        </p:txBody>
      </p:sp>
      <p:sp>
        <p:nvSpPr>
          <p:cNvPr id="9" name="TextBox 23"/>
          <p:cNvSpPr txBox="1">
            <a:spLocks noChangeArrowheads="1"/>
          </p:cNvSpPr>
          <p:nvPr/>
        </p:nvSpPr>
        <p:spPr bwMode="auto">
          <a:xfrm>
            <a:off x="5652120" y="6433591"/>
            <a:ext cx="3240360" cy="307777"/>
          </a:xfrm>
          <a:prstGeom prst="rect">
            <a:avLst/>
          </a:prstGeom>
          <a:noFill/>
          <a:ln w="9525">
            <a:noFill/>
            <a:miter lim="800000"/>
            <a:headEnd/>
            <a:tailEnd/>
          </a:ln>
        </p:spPr>
        <p:txBody>
          <a:bodyPr wrap="square">
            <a:spAutoFit/>
          </a:bodyPr>
          <a:lstStyle/>
          <a:p>
            <a:pPr algn="r"/>
            <a:r>
              <a:rPr lang="en-GB" sz="1400" dirty="0"/>
              <a:t>From: </a:t>
            </a:r>
            <a:r>
              <a:rPr lang="en-GB" sz="1400" dirty="0" err="1" smtClean="0"/>
              <a:t>Yahara</a:t>
            </a:r>
            <a:r>
              <a:rPr lang="en-GB" sz="1400" dirty="0" smtClean="0"/>
              <a:t> </a:t>
            </a:r>
            <a:r>
              <a:rPr lang="en-GB" sz="1400" i="1" dirty="0"/>
              <a:t>et </a:t>
            </a:r>
            <a:r>
              <a:rPr lang="en-GB" sz="1400" i="1" dirty="0" smtClean="0"/>
              <a:t>al. </a:t>
            </a:r>
            <a:r>
              <a:rPr lang="en-GB" sz="1400" dirty="0" smtClean="0"/>
              <a:t>2013</a:t>
            </a:r>
            <a:endParaRPr lang="en-GB" sz="1400" dirty="0"/>
          </a:p>
        </p:txBody>
      </p:sp>
      <p:pic>
        <p:nvPicPr>
          <p:cNvPr id="6" name="Picture 5" descr="RankLogAbundance_sunda_861"/>
          <p:cNvPicPr>
            <a:picLocks noChangeAspect="1"/>
          </p:cNvPicPr>
          <p:nvPr/>
        </p:nvPicPr>
        <p:blipFill>
          <a:blip r:embed="rId3" cstate="screen"/>
          <a:stretch>
            <a:fillRect/>
          </a:stretch>
        </p:blipFill>
        <p:spPr bwMode="auto">
          <a:xfrm>
            <a:off x="611560" y="1052736"/>
            <a:ext cx="8280000" cy="5414657"/>
          </a:xfrm>
          <a:prstGeom prst="rect">
            <a:avLst/>
          </a:prstGeom>
          <a:noFill/>
          <a:ln w="9525">
            <a:noFill/>
            <a:miter lim="800000"/>
            <a:headEnd/>
            <a:tailEnd/>
          </a:ln>
        </p:spPr>
      </p:pic>
      <p:sp>
        <p:nvSpPr>
          <p:cNvPr id="7" name="TextBox 6"/>
          <p:cNvSpPr txBox="1"/>
          <p:nvPr/>
        </p:nvSpPr>
        <p:spPr>
          <a:xfrm>
            <a:off x="4139952" y="4788441"/>
            <a:ext cx="4464496" cy="584775"/>
          </a:xfrm>
          <a:prstGeom prst="rect">
            <a:avLst/>
          </a:prstGeom>
          <a:solidFill>
            <a:srgbClr val="FFFFFF">
              <a:alpha val="50196"/>
            </a:srgbClr>
          </a:solidFill>
          <a:ln w="19050">
            <a:solidFill>
              <a:srgbClr val="E3004A"/>
            </a:solidFill>
          </a:ln>
          <a:effectLst>
            <a:outerShdw blurRad="50800" dist="38100" dir="5400000" algn="t" rotWithShape="0">
              <a:prstClr val="black">
                <a:alpha val="40000"/>
              </a:prstClr>
            </a:outerShdw>
          </a:effectLst>
        </p:spPr>
        <p:txBody>
          <a:bodyPr wrap="square" rtlCol="0">
            <a:spAutoFit/>
          </a:bodyPr>
          <a:lstStyle/>
          <a:p>
            <a:pPr algn="ctr"/>
            <a:r>
              <a:rPr lang="en-GB" sz="3200" dirty="0" smtClean="0"/>
              <a:t>2/3 cannot be modelled</a:t>
            </a:r>
            <a:endParaRPr lang="en-GB" sz="3200" dirty="0"/>
          </a:p>
        </p:txBody>
      </p:sp>
      <p:sp>
        <p:nvSpPr>
          <p:cNvPr id="8" name="TextBox 7"/>
          <p:cNvSpPr txBox="1"/>
          <p:nvPr/>
        </p:nvSpPr>
        <p:spPr>
          <a:xfrm>
            <a:off x="1161389" y="4202349"/>
            <a:ext cx="360040" cy="707886"/>
          </a:xfrm>
          <a:prstGeom prst="rect">
            <a:avLst/>
          </a:prstGeom>
          <a:noFill/>
        </p:spPr>
        <p:txBody>
          <a:bodyPr wrap="square" rtlCol="0">
            <a:spAutoFit/>
          </a:bodyPr>
          <a:lstStyle/>
          <a:p>
            <a:r>
              <a:rPr lang="en-GB" sz="4000" b="1" dirty="0" smtClean="0">
                <a:solidFill>
                  <a:srgbClr val="E3004A"/>
                </a:solidFill>
              </a:rPr>
              <a:t>5</a:t>
            </a:r>
            <a:endParaRPr lang="en-US" sz="4000" b="1" dirty="0">
              <a:solidFill>
                <a:srgbClr val="E3004A"/>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iterate type="lt">
                                    <p:tmPct val="5000"/>
                                  </p:iterate>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par>
                          <p:cTn id="11" fill="hold">
                            <p:stCondLst>
                              <p:cond delay="1000"/>
                            </p:stCondLst>
                            <p:childTnLst>
                              <p:par>
                                <p:cTn id="12" presetID="17" presetClass="entr" presetSubtype="1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solidFill>
                  <a:srgbClr val="E3004A"/>
                </a:solidFill>
              </a:rPr>
              <a:t>Methodology </a:t>
            </a:r>
            <a:r>
              <a:rPr lang="en-GB" b="0" dirty="0" smtClean="0">
                <a:solidFill>
                  <a:srgbClr val="E3004A"/>
                </a:solidFill>
              </a:rPr>
              <a:t>– model algorithm</a:t>
            </a:r>
            <a:endParaRPr lang="en-GB" b="0" dirty="0">
              <a:solidFill>
                <a:srgbClr val="E3004A"/>
              </a:solidFill>
            </a:endParaRPr>
          </a:p>
        </p:txBody>
      </p:sp>
      <p:pic>
        <p:nvPicPr>
          <p:cNvPr id="35842" name="Picture 2"/>
          <p:cNvPicPr>
            <a:picLocks noChangeAspect="1" noChangeArrowheads="1"/>
          </p:cNvPicPr>
          <p:nvPr/>
        </p:nvPicPr>
        <p:blipFill>
          <a:blip r:embed="rId3" cstate="screen"/>
          <a:srcRect/>
          <a:stretch>
            <a:fillRect/>
          </a:stretch>
        </p:blipFill>
        <p:spPr bwMode="auto">
          <a:xfrm>
            <a:off x="1331640" y="1052736"/>
            <a:ext cx="6715385" cy="5400000"/>
          </a:xfrm>
          <a:prstGeom prst="rect">
            <a:avLst/>
          </a:prstGeom>
          <a:ln>
            <a:solidFill>
              <a:schemeClr val="tx1"/>
            </a:solid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0400" y="692696"/>
            <a:ext cx="8194088" cy="5904656"/>
          </a:xfrm>
        </p:spPr>
        <p:txBody>
          <a:bodyPr/>
          <a:lstStyle/>
          <a:p>
            <a:pPr marL="539750" lvl="2" indent="-365125">
              <a:buNone/>
            </a:pPr>
            <a:endParaRPr lang="en-GB" sz="1800" dirty="0" smtClean="0"/>
          </a:p>
          <a:p>
            <a:pPr marL="539750" lvl="2" indent="-365125">
              <a:buFont typeface="Arial" pitchFamily="34" charset="0"/>
              <a:buChar char="►"/>
            </a:pPr>
            <a:endParaRPr lang="en-GB" sz="1800" dirty="0" smtClean="0"/>
          </a:p>
          <a:p>
            <a:pPr marL="539750" lvl="2" indent="-365125">
              <a:buFont typeface="Arial" pitchFamily="34" charset="0"/>
              <a:buChar char="►"/>
            </a:pPr>
            <a:endParaRPr lang="nl-NL" sz="1800" dirty="0" err="1" smtClean="0"/>
          </a:p>
        </p:txBody>
      </p:sp>
      <p:pic>
        <p:nvPicPr>
          <p:cNvPr id="4" name="Picture 3" descr="S_agami_dem.jp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688580" y="3582489"/>
            <a:ext cx="3060000" cy="3375001"/>
          </a:xfrm>
          <a:prstGeom prst="rect">
            <a:avLst/>
          </a:prstGeom>
          <a:solidFill>
            <a:srgbClr val="FFFFFF">
              <a:shade val="85000"/>
            </a:srgbClr>
          </a:solidFill>
          <a:ln w="9525"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5" name="Picture 4" descr="S_agami_prec.jp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472550" y="2809544"/>
            <a:ext cx="3060000" cy="3372519"/>
          </a:xfrm>
          <a:prstGeom prst="rect">
            <a:avLst/>
          </a:prstGeom>
          <a:solidFill>
            <a:srgbClr val="FFFFFF">
              <a:shade val="85000"/>
            </a:srgbClr>
          </a:solidFill>
          <a:ln w="9525"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6" name="Picture 5" descr="S_agami_ENSO.jp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184510" y="1905141"/>
            <a:ext cx="3060000" cy="3372521"/>
          </a:xfrm>
          <a:prstGeom prst="rect">
            <a:avLst/>
          </a:prstGeom>
          <a:solidFill>
            <a:srgbClr val="FFFFFF">
              <a:shade val="85000"/>
            </a:srgbClr>
          </a:solidFill>
          <a:ln w="9525"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8" name="Title 1"/>
          <p:cNvSpPr>
            <a:spLocks noGrp="1"/>
          </p:cNvSpPr>
          <p:nvPr>
            <p:ph type="title"/>
          </p:nvPr>
        </p:nvSpPr>
        <p:spPr>
          <a:xfrm>
            <a:off x="781200" y="403200"/>
            <a:ext cx="8362800" cy="957600"/>
          </a:xfrm>
        </p:spPr>
        <p:txBody>
          <a:bodyPr/>
          <a:lstStyle/>
          <a:p>
            <a:r>
              <a:rPr lang="en-GB" dirty="0" smtClean="0">
                <a:solidFill>
                  <a:srgbClr val="E3004A"/>
                </a:solidFill>
              </a:rPr>
              <a:t>Methodology</a:t>
            </a:r>
            <a:r>
              <a:rPr lang="en-GB" b="0" dirty="0" smtClean="0">
                <a:solidFill>
                  <a:srgbClr val="E3004A"/>
                </a:solidFill>
              </a:rPr>
              <a:t> – Species Distribution Models</a:t>
            </a:r>
            <a:endParaRPr lang="en-GB" dirty="0">
              <a:solidFill>
                <a:srgbClr val="E3004A"/>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0400" y="692696"/>
            <a:ext cx="8194088" cy="5904656"/>
          </a:xfrm>
        </p:spPr>
        <p:txBody>
          <a:bodyPr/>
          <a:lstStyle/>
          <a:p>
            <a:pPr marL="539750" lvl="2" indent="-365125">
              <a:buNone/>
            </a:pPr>
            <a:endParaRPr lang="en-GB" sz="1800" dirty="0" smtClean="0"/>
          </a:p>
          <a:p>
            <a:pPr marL="539750" lvl="2" indent="-365125">
              <a:buFont typeface="Arial" pitchFamily="34" charset="0"/>
              <a:buChar char="►"/>
            </a:pPr>
            <a:endParaRPr lang="en-GB" sz="1800" dirty="0" smtClean="0"/>
          </a:p>
          <a:p>
            <a:pPr marL="539750" lvl="2" indent="-365125">
              <a:buFont typeface="Arial" pitchFamily="34" charset="0"/>
              <a:buChar char="►"/>
            </a:pPr>
            <a:endParaRPr lang="nl-NL" sz="1800" dirty="0" err="1" smtClean="0"/>
          </a:p>
        </p:txBody>
      </p:sp>
      <p:pic>
        <p:nvPicPr>
          <p:cNvPr id="4" name="Picture 3" descr="S_agami_dem.jp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688580" y="3582489"/>
            <a:ext cx="3060000" cy="3375001"/>
          </a:xfrm>
          <a:prstGeom prst="rect">
            <a:avLst/>
          </a:prstGeom>
          <a:solidFill>
            <a:srgbClr val="FFFFFF">
              <a:shade val="85000"/>
            </a:srgbClr>
          </a:solidFill>
          <a:ln w="9525"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5" name="Picture 4" descr="S_agami_prec.jp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472550" y="2809544"/>
            <a:ext cx="3060000" cy="3372519"/>
          </a:xfrm>
          <a:prstGeom prst="rect">
            <a:avLst/>
          </a:prstGeom>
          <a:solidFill>
            <a:srgbClr val="FFFFFF">
              <a:shade val="85000"/>
            </a:srgbClr>
          </a:solidFill>
          <a:ln w="9525"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6" name="Picture 5" descr="S_agami_ENSO.jp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184510" y="1905141"/>
            <a:ext cx="3060000" cy="3372521"/>
          </a:xfrm>
          <a:prstGeom prst="rect">
            <a:avLst/>
          </a:prstGeom>
          <a:solidFill>
            <a:srgbClr val="FFFFFF">
              <a:shade val="85000"/>
            </a:srgbClr>
          </a:solidFill>
          <a:ln w="9525"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7" name="Picture 3"/>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073157" y="3018470"/>
            <a:ext cx="3816530" cy="3068960"/>
          </a:xfrm>
          <a:prstGeom prst="rect">
            <a:avLst/>
          </a:prstGeom>
          <a:ln w="9525">
            <a:solidFill>
              <a:schemeClr val="tx1"/>
            </a:solidFill>
            <a:miter lim="800000"/>
            <a:headEnd/>
            <a:tailEnd/>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chemeClr val="accent1"/>
                </a:solidFill>
              </a14:hiddenFill>
            </a:ext>
          </a:extLst>
        </p:spPr>
      </p:pic>
      <p:sp>
        <p:nvSpPr>
          <p:cNvPr id="9" name="Title 1"/>
          <p:cNvSpPr>
            <a:spLocks noGrp="1"/>
          </p:cNvSpPr>
          <p:nvPr>
            <p:ph type="title"/>
          </p:nvPr>
        </p:nvSpPr>
        <p:spPr>
          <a:xfrm>
            <a:off x="781200" y="403200"/>
            <a:ext cx="8362800" cy="957600"/>
          </a:xfrm>
        </p:spPr>
        <p:txBody>
          <a:bodyPr/>
          <a:lstStyle/>
          <a:p>
            <a:r>
              <a:rPr lang="en-GB" dirty="0" smtClean="0">
                <a:solidFill>
                  <a:srgbClr val="E3004A"/>
                </a:solidFill>
              </a:rPr>
              <a:t>Methodology</a:t>
            </a:r>
            <a:r>
              <a:rPr lang="en-GB" b="0" dirty="0" smtClean="0">
                <a:solidFill>
                  <a:srgbClr val="E3004A"/>
                </a:solidFill>
              </a:rPr>
              <a:t> – Species Distribution Models</a:t>
            </a:r>
            <a:endParaRPr lang="en-GB" dirty="0">
              <a:solidFill>
                <a:srgbClr val="E3004A"/>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70400" y="692696"/>
            <a:ext cx="8194088" cy="5904656"/>
          </a:xfrm>
        </p:spPr>
        <p:txBody>
          <a:bodyPr/>
          <a:lstStyle/>
          <a:p>
            <a:pPr marL="539750" lvl="2" indent="-365125">
              <a:buNone/>
            </a:pPr>
            <a:endParaRPr lang="en-GB" sz="1800" dirty="0" smtClean="0"/>
          </a:p>
          <a:p>
            <a:pPr marL="539750" lvl="2" indent="-365125">
              <a:buFont typeface="Arial" pitchFamily="34" charset="0"/>
              <a:buChar char="►"/>
            </a:pPr>
            <a:endParaRPr lang="en-GB" sz="1800" dirty="0" smtClean="0"/>
          </a:p>
          <a:p>
            <a:pPr marL="539750" lvl="2" indent="-365125">
              <a:buFont typeface="Arial" pitchFamily="34" charset="0"/>
              <a:buChar char="►"/>
            </a:pPr>
            <a:endParaRPr lang="nl-NL" sz="1800" dirty="0" err="1" smtClean="0"/>
          </a:p>
        </p:txBody>
      </p:sp>
      <p:pic>
        <p:nvPicPr>
          <p:cNvPr id="4" name="Picture 3" descr="S_agami_dem.jp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688580" y="3582489"/>
            <a:ext cx="3060000" cy="3375001"/>
          </a:xfrm>
          <a:prstGeom prst="rect">
            <a:avLst/>
          </a:prstGeom>
          <a:solidFill>
            <a:srgbClr val="FFFFFF">
              <a:shade val="85000"/>
            </a:srgbClr>
          </a:solidFill>
          <a:ln w="9525"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5" name="Picture 4" descr="S_agami_prec.jp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472550" y="2809544"/>
            <a:ext cx="3060000" cy="3372519"/>
          </a:xfrm>
          <a:prstGeom prst="rect">
            <a:avLst/>
          </a:prstGeom>
          <a:solidFill>
            <a:srgbClr val="FFFFFF">
              <a:shade val="85000"/>
            </a:srgbClr>
          </a:solidFill>
          <a:ln w="9525"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6" name="Picture 5" descr="S_agami_ENSO.jp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184510" y="1905141"/>
            <a:ext cx="3060000" cy="3372521"/>
          </a:xfrm>
          <a:prstGeom prst="rect">
            <a:avLst/>
          </a:prstGeom>
          <a:solidFill>
            <a:srgbClr val="FFFFFF">
              <a:shade val="85000"/>
            </a:srgbClr>
          </a:solidFill>
          <a:ln w="9525"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7" name="Picture 3"/>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073157" y="3018470"/>
            <a:ext cx="3816530" cy="3068960"/>
          </a:xfrm>
          <a:prstGeom prst="rect">
            <a:avLst/>
          </a:prstGeom>
          <a:ln w="9525">
            <a:solidFill>
              <a:schemeClr val="tx1"/>
            </a:solidFill>
            <a:miter lim="800000"/>
            <a:headEnd/>
            <a:tailEnd/>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chemeClr val="accent1"/>
                </a:solidFill>
              </a14:hiddenFill>
            </a:ext>
          </a:extLst>
        </p:spPr>
      </p:pic>
      <p:pic>
        <p:nvPicPr>
          <p:cNvPr id="8" name="Picture 4"/>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150460" y="1380324"/>
            <a:ext cx="3653850" cy="4033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itle 1"/>
          <p:cNvSpPr>
            <a:spLocks noGrp="1"/>
          </p:cNvSpPr>
          <p:nvPr>
            <p:ph type="title"/>
          </p:nvPr>
        </p:nvSpPr>
        <p:spPr>
          <a:xfrm>
            <a:off x="781200" y="403200"/>
            <a:ext cx="8362800" cy="957600"/>
          </a:xfrm>
        </p:spPr>
        <p:txBody>
          <a:bodyPr/>
          <a:lstStyle/>
          <a:p>
            <a:r>
              <a:rPr lang="en-GB" dirty="0" smtClean="0">
                <a:solidFill>
                  <a:srgbClr val="E3004A"/>
                </a:solidFill>
              </a:rPr>
              <a:t>Methodology</a:t>
            </a:r>
            <a:r>
              <a:rPr lang="en-GB" b="0" dirty="0" smtClean="0">
                <a:solidFill>
                  <a:srgbClr val="E3004A"/>
                </a:solidFill>
              </a:rPr>
              <a:t> – Species Distribution Models</a:t>
            </a:r>
            <a:endParaRPr lang="en-GB" dirty="0">
              <a:solidFill>
                <a:srgbClr val="E3004A"/>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8362800" cy="957600"/>
          </a:xfrm>
        </p:spPr>
        <p:txBody>
          <a:bodyPr/>
          <a:lstStyle/>
          <a:p>
            <a:r>
              <a:rPr lang="en-GB" dirty="0" smtClean="0">
                <a:solidFill>
                  <a:srgbClr val="E3004A"/>
                </a:solidFill>
              </a:rPr>
              <a:t>Methodology</a:t>
            </a:r>
            <a:r>
              <a:rPr lang="en-GB" b="0" dirty="0" smtClean="0">
                <a:solidFill>
                  <a:srgbClr val="E3004A"/>
                </a:solidFill>
              </a:rPr>
              <a:t> – Species Distribution Models</a:t>
            </a:r>
            <a:endParaRPr lang="en-GB" dirty="0">
              <a:solidFill>
                <a:srgbClr val="E3004A"/>
              </a:solidFill>
            </a:endParaRPr>
          </a:p>
        </p:txBody>
      </p:sp>
      <p:sp>
        <p:nvSpPr>
          <p:cNvPr id="7" name="Content Placeholder 6"/>
          <p:cNvSpPr>
            <a:spLocks noGrp="1"/>
          </p:cNvSpPr>
          <p:nvPr>
            <p:ph idx="1"/>
          </p:nvPr>
        </p:nvSpPr>
        <p:spPr>
          <a:xfrm>
            <a:off x="770400" y="1512000"/>
            <a:ext cx="7402000" cy="5157360"/>
          </a:xfrm>
        </p:spPr>
        <p:txBody>
          <a:bodyPr/>
          <a:lstStyle/>
          <a:p>
            <a:pPr marL="457200" indent="-457200">
              <a:buFont typeface="+mj-lt"/>
              <a:buAutoNum type="arabicPeriod"/>
            </a:pPr>
            <a:r>
              <a:rPr lang="en-GB" dirty="0" smtClean="0">
                <a:solidFill>
                  <a:schemeClr val="tx1">
                    <a:lumMod val="50000"/>
                    <a:lumOff val="50000"/>
                  </a:schemeClr>
                </a:solidFill>
              </a:rPr>
              <a:t>Extract all collection data for species with at least 1 record on the </a:t>
            </a:r>
            <a:r>
              <a:rPr lang="en-GB" dirty="0" err="1" smtClean="0">
                <a:solidFill>
                  <a:schemeClr val="tx1">
                    <a:lumMod val="50000"/>
                    <a:lumOff val="50000"/>
                  </a:schemeClr>
                </a:solidFill>
              </a:rPr>
              <a:t>Sunda</a:t>
            </a:r>
            <a:r>
              <a:rPr lang="en-GB" dirty="0" smtClean="0">
                <a:solidFill>
                  <a:schemeClr val="tx1">
                    <a:lumMod val="50000"/>
                    <a:lumOff val="50000"/>
                  </a:schemeClr>
                </a:solidFill>
              </a:rPr>
              <a:t> Shelf from the collection databases:</a:t>
            </a:r>
            <a:br>
              <a:rPr lang="en-GB" dirty="0" smtClean="0">
                <a:solidFill>
                  <a:schemeClr val="tx1">
                    <a:lumMod val="50000"/>
                    <a:lumOff val="50000"/>
                  </a:schemeClr>
                </a:solidFill>
              </a:rPr>
            </a:br>
            <a:r>
              <a:rPr lang="en-GB" dirty="0" smtClean="0">
                <a:solidFill>
                  <a:schemeClr val="tx1">
                    <a:lumMod val="50000"/>
                    <a:lumOff val="50000"/>
                  </a:schemeClr>
                </a:solidFill>
              </a:rPr>
              <a:t>- BRAHMS Leiden</a:t>
            </a:r>
            <a:br>
              <a:rPr lang="en-GB" dirty="0" smtClean="0">
                <a:solidFill>
                  <a:schemeClr val="tx1">
                    <a:lumMod val="50000"/>
                    <a:lumOff val="50000"/>
                  </a:schemeClr>
                </a:solidFill>
              </a:rPr>
            </a:br>
            <a:r>
              <a:rPr lang="en-GB" dirty="0" smtClean="0">
                <a:solidFill>
                  <a:schemeClr val="tx1">
                    <a:lumMod val="50000"/>
                    <a:lumOff val="50000"/>
                  </a:schemeClr>
                </a:solidFill>
              </a:rPr>
              <a:t>- BRAHMS Forest Research Institute Malaysia</a:t>
            </a:r>
            <a:br>
              <a:rPr lang="en-GB" dirty="0" smtClean="0">
                <a:solidFill>
                  <a:schemeClr val="tx1">
                    <a:lumMod val="50000"/>
                    <a:lumOff val="50000"/>
                  </a:schemeClr>
                </a:solidFill>
              </a:rPr>
            </a:br>
            <a:r>
              <a:rPr lang="en-GB" dirty="0" smtClean="0">
                <a:solidFill>
                  <a:schemeClr val="tx1">
                    <a:lumMod val="50000"/>
                    <a:lumOff val="50000"/>
                  </a:schemeClr>
                </a:solidFill>
              </a:rPr>
              <a:t>- BRAHMS Singapore botanical gardens</a:t>
            </a:r>
          </a:p>
          <a:p>
            <a:pPr marL="457200" indent="-457200">
              <a:buFont typeface="+mj-lt"/>
              <a:buAutoNum type="arabicPeriod"/>
            </a:pPr>
            <a:r>
              <a:rPr lang="en-GB" dirty="0" smtClean="0">
                <a:solidFill>
                  <a:schemeClr val="tx1">
                    <a:lumMod val="50000"/>
                    <a:lumOff val="50000"/>
                  </a:schemeClr>
                </a:solidFill>
              </a:rPr>
              <a:t>Clean species identifications.</a:t>
            </a:r>
          </a:p>
          <a:p>
            <a:pPr marL="457200" indent="-457200">
              <a:buFont typeface="+mj-lt"/>
              <a:buAutoNum type="arabicPeriod"/>
            </a:pPr>
            <a:r>
              <a:rPr lang="en-GB" dirty="0" err="1" smtClean="0">
                <a:solidFill>
                  <a:schemeClr val="tx1">
                    <a:lumMod val="50000"/>
                    <a:lumOff val="50000"/>
                  </a:schemeClr>
                </a:solidFill>
              </a:rPr>
              <a:t>Georeference</a:t>
            </a:r>
            <a:r>
              <a:rPr lang="en-GB" dirty="0" smtClean="0">
                <a:solidFill>
                  <a:schemeClr val="tx1">
                    <a:lumMod val="50000"/>
                    <a:lumOff val="50000"/>
                  </a:schemeClr>
                </a:solidFill>
              </a:rPr>
              <a:t> all collections.</a:t>
            </a:r>
          </a:p>
          <a:p>
            <a:pPr marL="457200" indent="-457200">
              <a:buFont typeface="+mj-lt"/>
              <a:buAutoNum type="arabicPeriod"/>
            </a:pPr>
            <a:r>
              <a:rPr lang="en-GB" dirty="0" smtClean="0">
                <a:solidFill>
                  <a:schemeClr val="tx1">
                    <a:lumMod val="50000"/>
                    <a:lumOff val="50000"/>
                  </a:schemeClr>
                </a:solidFill>
              </a:rPr>
              <a:t>Get spatial data that relates to the species’ </a:t>
            </a:r>
            <a:r>
              <a:rPr lang="en-GB" dirty="0" err="1" smtClean="0">
                <a:solidFill>
                  <a:schemeClr val="tx1">
                    <a:lumMod val="50000"/>
                    <a:lumOff val="50000"/>
                  </a:schemeClr>
                </a:solidFill>
              </a:rPr>
              <a:t>abiotic</a:t>
            </a:r>
            <a:r>
              <a:rPr lang="en-GB" dirty="0" smtClean="0">
                <a:solidFill>
                  <a:schemeClr val="tx1">
                    <a:lumMod val="50000"/>
                    <a:lumOff val="50000"/>
                  </a:schemeClr>
                </a:solidFill>
              </a:rPr>
              <a:t> niches.</a:t>
            </a:r>
          </a:p>
          <a:p>
            <a:pPr marL="457200" indent="-457200">
              <a:buFont typeface="+mj-lt"/>
              <a:buAutoNum type="arabicPeriod"/>
            </a:pPr>
            <a:r>
              <a:rPr lang="en-GB" dirty="0" smtClean="0">
                <a:solidFill>
                  <a:schemeClr val="tx1">
                    <a:lumMod val="50000"/>
                    <a:lumOff val="50000"/>
                  </a:schemeClr>
                </a:solidFill>
              </a:rPr>
              <a:t>Model algorithm to relates species occurrence to spatial data.</a:t>
            </a:r>
          </a:p>
          <a:p>
            <a:pPr marL="457200" indent="-457200">
              <a:buFont typeface="+mj-lt"/>
              <a:buAutoNum type="arabicPeriod"/>
            </a:pPr>
            <a:r>
              <a:rPr lang="en-GB" dirty="0" smtClean="0"/>
              <a:t>Statistical testing with a null-model.</a:t>
            </a:r>
          </a:p>
          <a:p>
            <a:pPr marL="457200" indent="-457200">
              <a:buFont typeface="+mj-lt"/>
              <a:buAutoNum type="arabicPeriod"/>
            </a:pPr>
            <a:endParaRPr lang="en-GB" dirty="0" smtClean="0"/>
          </a:p>
          <a:p>
            <a:pPr marL="457200" indent="-457200">
              <a:buFont typeface="+mj-lt"/>
              <a:buAutoNum type="arabicPeriod"/>
            </a:pPr>
            <a:endParaRPr lang="en-GB" dirty="0" smtClean="0"/>
          </a:p>
          <a:p>
            <a:pPr marL="457200" indent="-457200">
              <a:buFont typeface="+mj-lt"/>
              <a:buAutoNum type="arabicPeriod"/>
            </a:pPr>
            <a:endParaRPr lang="en-GB"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animEffect transition="in" filter="fade">
                                      <p:cBhvr>
                                        <p:cTn id="7" dur="10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76" name="Text Box 15"/>
          <p:cNvSpPr txBox="1">
            <a:spLocks noChangeArrowheads="1"/>
          </p:cNvSpPr>
          <p:nvPr/>
        </p:nvSpPr>
        <p:spPr bwMode="auto">
          <a:xfrm>
            <a:off x="695324" y="117475"/>
            <a:ext cx="8448675" cy="532904"/>
          </a:xfrm>
          <a:prstGeom prst="rect">
            <a:avLst/>
          </a:prstGeom>
          <a:noFill/>
          <a:ln w="9525">
            <a:noFill/>
            <a:miter lim="800000"/>
            <a:headEnd/>
            <a:tailEnd/>
          </a:ln>
        </p:spPr>
        <p:txBody>
          <a:bodyPr wrap="square" lIns="40069" tIns="20035" rIns="40069" bIns="20035">
            <a:spAutoFit/>
          </a:bodyPr>
          <a:lstStyle/>
          <a:p>
            <a:pPr algn="l"/>
            <a:r>
              <a:rPr lang="en-GB" sz="3200" b="1" spc="-60" dirty="0" smtClean="0">
                <a:solidFill>
                  <a:srgbClr val="E3004A"/>
                </a:solidFill>
                <a:latin typeface="+mj-lt"/>
                <a:ea typeface="+mj-ea"/>
                <a:cs typeface="+mj-cs"/>
              </a:rPr>
              <a:t>Species Distribution Modelling - History</a:t>
            </a:r>
            <a:endParaRPr lang="en-GB" sz="3200" b="1" spc="-60" dirty="0">
              <a:solidFill>
                <a:srgbClr val="E3004A"/>
              </a:solidFill>
              <a:latin typeface="+mj-lt"/>
              <a:ea typeface="+mj-ea"/>
              <a:cs typeface="+mj-cs"/>
            </a:endParaRPr>
          </a:p>
        </p:txBody>
      </p:sp>
      <p:sp>
        <p:nvSpPr>
          <p:cNvPr id="20" name="TextBox 19"/>
          <p:cNvSpPr txBox="1"/>
          <p:nvPr/>
        </p:nvSpPr>
        <p:spPr>
          <a:xfrm>
            <a:off x="736374" y="1034733"/>
            <a:ext cx="8407625" cy="830997"/>
          </a:xfrm>
          <a:prstGeom prst="rect">
            <a:avLst/>
          </a:prstGeom>
          <a:noFill/>
        </p:spPr>
        <p:txBody>
          <a:bodyPr wrap="square" rtlCol="0">
            <a:spAutoFit/>
          </a:bodyPr>
          <a:lstStyle/>
          <a:p>
            <a:pPr marL="0" lvl="1" algn="l">
              <a:defRPr/>
            </a:pPr>
            <a:r>
              <a:rPr lang="en-GB" sz="2400" dirty="0" smtClean="0"/>
              <a:t>Most models build on Evelyn Hutchinson’s </a:t>
            </a:r>
            <a:r>
              <a:rPr lang="en-GB" sz="2400" i="1" dirty="0" smtClean="0"/>
              <a:t>n</a:t>
            </a:r>
            <a:r>
              <a:rPr lang="en-GB" sz="2400" dirty="0" smtClean="0"/>
              <a:t>-dimensional niche hyper-volume.</a:t>
            </a:r>
          </a:p>
        </p:txBody>
      </p:sp>
      <p:pic>
        <p:nvPicPr>
          <p:cNvPr id="23" name="Picture 22" descr="Hutchinson.jpg"/>
          <p:cNvPicPr>
            <a:picLocks noChangeAspect="1"/>
          </p:cNvPicPr>
          <p:nvPr/>
        </p:nvPicPr>
        <p:blipFill>
          <a:blip r:embed="rId3" cstate="screen"/>
          <a:stretch>
            <a:fillRect/>
          </a:stretch>
        </p:blipFill>
        <p:spPr>
          <a:xfrm>
            <a:off x="5855516" y="2133256"/>
            <a:ext cx="2710843" cy="3600000"/>
          </a:xfrm>
          <a:prstGeom prst="rect">
            <a:avLst/>
          </a:prstGeom>
          <a:ln>
            <a:solidFill>
              <a:schemeClr val="tx1"/>
            </a:solidFill>
          </a:ln>
          <a:effectLst>
            <a:outerShdw blurRad="292100" dist="139700" dir="2700000" algn="tl" rotWithShape="0">
              <a:srgbClr val="333333">
                <a:alpha val="65000"/>
              </a:srgbClr>
            </a:outerShdw>
          </a:effectLst>
        </p:spPr>
      </p:pic>
      <p:pic>
        <p:nvPicPr>
          <p:cNvPr id="24" name="Picture 23" descr="hutchinson2.jpg"/>
          <p:cNvPicPr>
            <a:picLocks noChangeAspect="1"/>
          </p:cNvPicPr>
          <p:nvPr/>
        </p:nvPicPr>
        <p:blipFill>
          <a:blip r:embed="rId4" cstate="screen"/>
          <a:stretch>
            <a:fillRect/>
          </a:stretch>
        </p:blipFill>
        <p:spPr>
          <a:xfrm>
            <a:off x="846588" y="2133256"/>
            <a:ext cx="4800000" cy="3600000"/>
          </a:xfrm>
          <a:prstGeom prst="rect">
            <a:avLst/>
          </a:prstGeom>
          <a:ln>
            <a:solidFill>
              <a:schemeClr val="tx1"/>
            </a:solidFill>
          </a:ln>
          <a:effectLst>
            <a:outerShdw blurRad="292100" dist="139700" dir="2700000" algn="tl" rotWithShape="0">
              <a:srgbClr val="333333">
                <a:alpha val="65000"/>
              </a:srgbClr>
            </a:outerShdw>
          </a:effectLst>
        </p:spPr>
      </p:pic>
      <p:sp>
        <p:nvSpPr>
          <p:cNvPr id="25" name="TextBox 24"/>
          <p:cNvSpPr txBox="1"/>
          <p:nvPr/>
        </p:nvSpPr>
        <p:spPr>
          <a:xfrm>
            <a:off x="746620" y="6002124"/>
            <a:ext cx="8397380" cy="523220"/>
          </a:xfrm>
          <a:prstGeom prst="rect">
            <a:avLst/>
          </a:prstGeom>
          <a:noFill/>
        </p:spPr>
        <p:txBody>
          <a:bodyPr wrap="square" rtlCol="0">
            <a:spAutoFit/>
          </a:bodyPr>
          <a:lstStyle/>
          <a:p>
            <a:pPr marL="0" lvl="1" algn="l"/>
            <a:r>
              <a:rPr lang="en-US" sz="1400" dirty="0" smtClean="0"/>
              <a:t>From Hutchinson, G.E. 1957. Concluding remarks. Cold Spring Harbor Symposia on Quantitative Biology 22: 415-427.</a:t>
            </a:r>
            <a:r>
              <a:rPr lang="en-GB" sz="1400" dirty="0" smtClean="0"/>
              <a:t> </a:t>
            </a:r>
            <a:endParaRPr lang="nl-NL"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66FF9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8362800" cy="957600"/>
          </a:xfrm>
        </p:spPr>
        <p:txBody>
          <a:bodyPr/>
          <a:lstStyle/>
          <a:p>
            <a:r>
              <a:rPr lang="en-GB" dirty="0" smtClean="0"/>
              <a:t>Intermezzo</a:t>
            </a:r>
            <a:r>
              <a:rPr lang="en-GB" b="0" dirty="0" smtClean="0"/>
              <a:t> – a word on partial species distribution models or truncated niche models</a:t>
            </a:r>
            <a:endParaRPr lang="en-GB" dirty="0"/>
          </a:p>
        </p:txBody>
      </p:sp>
      <p:pic>
        <p:nvPicPr>
          <p:cNvPr id="2050" name="Picture 2"/>
          <p:cNvPicPr>
            <a:picLocks noChangeAspect="1" noChangeArrowheads="1"/>
          </p:cNvPicPr>
          <p:nvPr/>
        </p:nvPicPr>
        <p:blipFill>
          <a:blip r:embed="rId3" cstate="screen"/>
          <a:srcRect/>
          <a:stretch>
            <a:fillRect/>
          </a:stretch>
        </p:blipFill>
        <p:spPr bwMode="auto">
          <a:xfrm>
            <a:off x="1835696" y="1340768"/>
            <a:ext cx="5778047" cy="5184575"/>
          </a:xfrm>
          <a:prstGeom prst="rect">
            <a:avLst/>
          </a:prstGeom>
          <a:noFill/>
          <a:ln w="9525">
            <a:noFill/>
            <a:miter lim="800000"/>
            <a:headEnd/>
            <a:tailEnd/>
          </a:ln>
        </p:spPr>
      </p:pic>
      <p:sp>
        <p:nvSpPr>
          <p:cNvPr id="8" name="TextBox 7"/>
          <p:cNvSpPr txBox="1"/>
          <p:nvPr/>
        </p:nvSpPr>
        <p:spPr>
          <a:xfrm>
            <a:off x="6012160" y="6581001"/>
            <a:ext cx="3131840" cy="276999"/>
          </a:xfrm>
          <a:prstGeom prst="rect">
            <a:avLst/>
          </a:prstGeom>
          <a:noFill/>
        </p:spPr>
        <p:txBody>
          <a:bodyPr wrap="square" rtlCol="0">
            <a:spAutoFit/>
          </a:bodyPr>
          <a:lstStyle/>
          <a:p>
            <a:pPr algn="r"/>
            <a:r>
              <a:rPr lang="en-GB" sz="1200" dirty="0" smtClean="0"/>
              <a:t>Raes, N. 2012. </a:t>
            </a:r>
            <a:r>
              <a:rPr lang="en-GB" sz="1200" dirty="0" err="1" smtClean="0"/>
              <a:t>Natureza</a:t>
            </a:r>
            <a:r>
              <a:rPr lang="en-GB" sz="1200" dirty="0" smtClean="0"/>
              <a:t> &amp; </a:t>
            </a:r>
            <a:r>
              <a:rPr lang="en-GB" sz="1200" dirty="0" err="1" smtClean="0"/>
              <a:t>Conservacao</a:t>
            </a:r>
            <a:endParaRPr lang="en-US" sz="1200" dirty="0"/>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66FF9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81200" y="403200"/>
            <a:ext cx="8362800" cy="957600"/>
          </a:xfrm>
        </p:spPr>
        <p:txBody>
          <a:bodyPr/>
          <a:lstStyle/>
          <a:p>
            <a:r>
              <a:rPr lang="en-GB" dirty="0" smtClean="0"/>
              <a:t>Intermezzo</a:t>
            </a:r>
            <a:r>
              <a:rPr lang="en-GB" b="0" dirty="0" smtClean="0"/>
              <a:t> – a word on partial species distribution models or truncated niche models</a:t>
            </a:r>
            <a:endParaRPr lang="en-GB" dirty="0"/>
          </a:p>
        </p:txBody>
      </p:sp>
      <p:pic>
        <p:nvPicPr>
          <p:cNvPr id="1026" name="Picture 2"/>
          <p:cNvPicPr>
            <a:picLocks noChangeAspect="1" noChangeArrowheads="1"/>
          </p:cNvPicPr>
          <p:nvPr/>
        </p:nvPicPr>
        <p:blipFill>
          <a:blip r:embed="rId3" cstate="screen"/>
          <a:srcRect/>
          <a:stretch>
            <a:fillRect/>
          </a:stretch>
        </p:blipFill>
        <p:spPr bwMode="auto">
          <a:xfrm>
            <a:off x="1547664" y="1340768"/>
            <a:ext cx="6099671" cy="5251137"/>
          </a:xfrm>
          <a:prstGeom prst="rect">
            <a:avLst/>
          </a:prstGeom>
          <a:noFill/>
          <a:ln w="9525">
            <a:noFill/>
            <a:miter lim="800000"/>
            <a:headEnd/>
            <a:tailEnd/>
          </a:ln>
        </p:spPr>
      </p:pic>
      <p:sp>
        <p:nvSpPr>
          <p:cNvPr id="6" name="TextBox 5"/>
          <p:cNvSpPr txBox="1"/>
          <p:nvPr/>
        </p:nvSpPr>
        <p:spPr>
          <a:xfrm>
            <a:off x="6012160" y="6581001"/>
            <a:ext cx="3131840" cy="276999"/>
          </a:xfrm>
          <a:prstGeom prst="rect">
            <a:avLst/>
          </a:prstGeom>
          <a:noFill/>
        </p:spPr>
        <p:txBody>
          <a:bodyPr wrap="square" rtlCol="0">
            <a:spAutoFit/>
          </a:bodyPr>
          <a:lstStyle/>
          <a:p>
            <a:pPr algn="r"/>
            <a:r>
              <a:rPr lang="en-GB" sz="1200" dirty="0" smtClean="0"/>
              <a:t>Raes, N. 2012. </a:t>
            </a:r>
            <a:r>
              <a:rPr lang="en-GB" sz="1200" dirty="0" err="1" smtClean="0"/>
              <a:t>Natureza</a:t>
            </a:r>
            <a:r>
              <a:rPr lang="en-GB" sz="1200" dirty="0" smtClean="0"/>
              <a:t> &amp; </a:t>
            </a:r>
            <a:r>
              <a:rPr lang="en-GB" sz="1200" dirty="0" err="1" smtClean="0"/>
              <a:t>Conservacao</a:t>
            </a:r>
            <a:endParaRPr lang="en-US" sz="1200" dirty="0"/>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55576" y="522546"/>
            <a:ext cx="7920880" cy="1754326"/>
          </a:xfrm>
          <a:prstGeom prst="rect">
            <a:avLst/>
          </a:prstGeom>
          <a:noFill/>
        </p:spPr>
        <p:txBody>
          <a:bodyPr wrap="square" rtlCol="0">
            <a:spAutoFit/>
          </a:bodyPr>
          <a:lstStyle/>
          <a:p>
            <a:pPr algn="ctr"/>
            <a:r>
              <a:rPr lang="en-GB" sz="5400" dirty="0" smtClean="0">
                <a:solidFill>
                  <a:srgbClr val="E3004A"/>
                </a:solidFill>
              </a:rPr>
              <a:t>Statistical testing with a null-model</a:t>
            </a:r>
            <a:endParaRPr lang="en-GB" sz="5400" dirty="0">
              <a:solidFill>
                <a:srgbClr val="E3004A"/>
              </a:solidFill>
            </a:endParaRPr>
          </a:p>
        </p:txBody>
      </p:sp>
      <p:pic>
        <p:nvPicPr>
          <p:cNvPr id="3" name="Picture 2"/>
          <p:cNvPicPr>
            <a:picLocks noChangeAspect="1" noChangeArrowheads="1"/>
          </p:cNvPicPr>
          <p:nvPr/>
        </p:nvPicPr>
        <p:blipFill>
          <a:blip r:embed="rId3" cstate="screen"/>
          <a:srcRect/>
          <a:stretch>
            <a:fillRect/>
          </a:stretch>
        </p:blipFill>
        <p:spPr bwMode="auto">
          <a:xfrm>
            <a:off x="756456" y="2645537"/>
            <a:ext cx="7920000" cy="3087719"/>
          </a:xfrm>
          <a:prstGeom prst="rect">
            <a:avLst/>
          </a:prstGeom>
          <a:ln>
            <a:solidFill>
              <a:schemeClr val="tx1"/>
            </a:solid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14" descr="Logo UL"/>
          <p:cNvPicPr>
            <a:picLocks noChangeArrowheads="1"/>
          </p:cNvPicPr>
          <p:nvPr/>
        </p:nvPicPr>
        <p:blipFill>
          <a:blip r:embed="rId3" cstate="screen"/>
          <a:srcRect/>
          <a:stretch>
            <a:fillRect/>
          </a:stretch>
        </p:blipFill>
        <p:spPr bwMode="auto">
          <a:xfrm>
            <a:off x="8177213" y="142875"/>
            <a:ext cx="838200" cy="331788"/>
          </a:xfrm>
          <a:prstGeom prst="rect">
            <a:avLst/>
          </a:prstGeom>
          <a:noFill/>
          <a:ln w="9525">
            <a:noFill/>
            <a:miter lim="800000"/>
            <a:headEnd/>
            <a:tailEnd/>
          </a:ln>
        </p:spPr>
      </p:pic>
      <p:sp>
        <p:nvSpPr>
          <p:cNvPr id="56338" name="Text Box 22"/>
          <p:cNvSpPr txBox="1">
            <a:spLocks noChangeArrowheads="1"/>
          </p:cNvSpPr>
          <p:nvPr/>
        </p:nvSpPr>
        <p:spPr bwMode="auto">
          <a:xfrm>
            <a:off x="7031038" y="0"/>
            <a:ext cx="2112962" cy="539750"/>
          </a:xfrm>
          <a:prstGeom prst="rect">
            <a:avLst/>
          </a:prstGeom>
          <a:solidFill>
            <a:schemeClr val="bg1"/>
          </a:solidFill>
          <a:ln w="9525" algn="ctr">
            <a:noFill/>
            <a:miter lim="800000"/>
            <a:headEnd/>
            <a:tailEnd/>
          </a:ln>
        </p:spPr>
        <p:txBody>
          <a:bodyPr/>
          <a:lstStyle/>
          <a:p>
            <a:pPr algn="ctr">
              <a:spcBef>
                <a:spcPct val="50000"/>
              </a:spcBef>
            </a:pPr>
            <a:endParaRPr lang="en-US"/>
          </a:p>
        </p:txBody>
      </p:sp>
      <p:sp>
        <p:nvSpPr>
          <p:cNvPr id="22" name="Text Box 15"/>
          <p:cNvSpPr txBox="1">
            <a:spLocks noChangeArrowheads="1"/>
          </p:cNvSpPr>
          <p:nvPr/>
        </p:nvSpPr>
        <p:spPr bwMode="auto">
          <a:xfrm>
            <a:off x="827584" y="117475"/>
            <a:ext cx="8316415" cy="532904"/>
          </a:xfrm>
          <a:prstGeom prst="rect">
            <a:avLst/>
          </a:prstGeom>
          <a:noFill/>
          <a:ln w="9525">
            <a:noFill/>
            <a:miter lim="800000"/>
            <a:headEnd/>
            <a:tailEnd/>
          </a:ln>
        </p:spPr>
        <p:txBody>
          <a:bodyPr wrap="square" lIns="40069" tIns="20035" rIns="40069" bIns="20035">
            <a:spAutoFit/>
          </a:bodyPr>
          <a:lstStyle/>
          <a:p>
            <a:r>
              <a:rPr lang="en-GB" sz="3200" b="1" spc="-60" dirty="0" smtClean="0">
                <a:solidFill>
                  <a:srgbClr val="E3004A"/>
                </a:solidFill>
                <a:latin typeface="+mj-lt"/>
                <a:ea typeface="+mj-ea"/>
                <a:cs typeface="+mj-cs"/>
              </a:rPr>
              <a:t>Statistical testing with a null-model</a:t>
            </a:r>
            <a:endParaRPr lang="en-GB" sz="3200" b="1" spc="-60" dirty="0">
              <a:solidFill>
                <a:srgbClr val="E3004A"/>
              </a:solidFill>
              <a:latin typeface="+mj-lt"/>
              <a:ea typeface="+mj-ea"/>
              <a:cs typeface="+mj-cs"/>
            </a:endParaRPr>
          </a:p>
        </p:txBody>
      </p:sp>
      <p:sp>
        <p:nvSpPr>
          <p:cNvPr id="23" name="Rectangle 3"/>
          <p:cNvSpPr txBox="1">
            <a:spLocks noChangeArrowheads="1"/>
          </p:cNvSpPr>
          <p:nvPr/>
        </p:nvSpPr>
        <p:spPr bwMode="auto">
          <a:xfrm>
            <a:off x="728663" y="764704"/>
            <a:ext cx="8415337" cy="6093296"/>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GB" sz="2400" dirty="0" smtClean="0">
                <a:latin typeface="Calibri" pitchFamily="34" charset="0"/>
                <a:ea typeface="+mj-ea"/>
                <a:cs typeface="Calibri" pitchFamily="34" charset="0"/>
              </a:rPr>
              <a:t>There are many measures of SDM accuracy, but one stands out !!!</a:t>
            </a:r>
          </a:p>
          <a:p>
            <a:pPr marL="1079500" marR="0" lvl="0" indent="-684000" algn="l" defTabSz="914400" rtl="0" eaLnBrk="0" fontAlgn="base" latinLnBrk="0" hangingPunct="0">
              <a:lnSpc>
                <a:spcPct val="100000"/>
              </a:lnSpc>
              <a:spcBef>
                <a:spcPct val="20000"/>
              </a:spcBef>
              <a:spcAft>
                <a:spcPct val="0"/>
              </a:spcAft>
              <a:buClrTx/>
              <a:buSzTx/>
              <a:buFontTx/>
              <a:buNone/>
              <a:tabLst/>
              <a:defRPr/>
            </a:pPr>
            <a:r>
              <a:rPr kumimoji="0" lang="en-GB" sz="2400" b="1" i="0" u="none" strike="noStrike" kern="0" cap="none" spc="0" normalizeH="0" baseline="0" noProof="0" dirty="0" smtClean="0">
                <a:ln>
                  <a:noFill/>
                </a:ln>
                <a:solidFill>
                  <a:srgbClr val="E3004A"/>
                </a:solidFill>
                <a:effectLst/>
                <a:uLnTx/>
                <a:uFillTx/>
                <a:latin typeface="Calibri" pitchFamily="34" charset="0"/>
              </a:rPr>
              <a:t>AUC</a:t>
            </a:r>
            <a:r>
              <a:rPr kumimoji="0" lang="en-GB" sz="2400" b="0" i="0" u="none" strike="noStrike" kern="0" cap="none" spc="0" normalizeH="0" baseline="0" noProof="0" dirty="0" smtClean="0">
                <a:ln>
                  <a:noFill/>
                </a:ln>
                <a:effectLst/>
                <a:uLnTx/>
                <a:uFillTx/>
                <a:latin typeface="Calibri" pitchFamily="34" charset="0"/>
              </a:rPr>
              <a:t>: Area Under the Curve of the Receiver Operating Characteristic (ROC) plot.</a:t>
            </a:r>
          </a:p>
          <a:p>
            <a:pPr marL="360363" marR="0" lvl="0" indent="-360363" algn="l" defTabSz="914400" rtl="0" eaLnBrk="0" fontAlgn="base" latinLnBrk="0" hangingPunct="0">
              <a:lnSpc>
                <a:spcPct val="100000"/>
              </a:lnSpc>
              <a:spcBef>
                <a:spcPct val="20000"/>
              </a:spcBef>
              <a:spcAft>
                <a:spcPct val="0"/>
              </a:spcAft>
              <a:buClrTx/>
              <a:buSzTx/>
              <a:buFont typeface="+mj-lt"/>
              <a:buAutoNum type="arabicPeriod"/>
              <a:tabLst/>
              <a:defRPr/>
            </a:pPr>
            <a:r>
              <a:rPr kumimoji="0" lang="en-GB" sz="2400" b="0" i="0" u="none" strike="noStrike" kern="0" cap="none" spc="0" normalizeH="0" baseline="0" noProof="0" dirty="0" smtClean="0">
                <a:ln>
                  <a:noFill/>
                </a:ln>
                <a:effectLst/>
                <a:uLnTx/>
                <a:uFillTx/>
                <a:latin typeface="Calibri" pitchFamily="34" charset="0"/>
              </a:rPr>
              <a:t>Threshold independent.</a:t>
            </a:r>
          </a:p>
        </p:txBody>
      </p:sp>
      <p:pic>
        <p:nvPicPr>
          <p:cNvPr id="26" name="Picture 21" descr="S_laevis_Maxent"/>
          <p:cNvPicPr>
            <a:picLocks noChangeAspect="1" noChangeArrowheads="1"/>
          </p:cNvPicPr>
          <p:nvPr/>
        </p:nvPicPr>
        <p:blipFill>
          <a:blip r:embed="rId4" cstate="screen"/>
          <a:srcRect/>
          <a:stretch>
            <a:fillRect/>
          </a:stretch>
        </p:blipFill>
        <p:spPr bwMode="auto">
          <a:xfrm>
            <a:off x="1202983" y="2565430"/>
            <a:ext cx="3657057" cy="3960000"/>
          </a:xfrm>
          <a:prstGeom prst="rect">
            <a:avLst/>
          </a:prstGeom>
          <a:ln>
            <a:solidFill>
              <a:schemeClr val="tx1"/>
            </a:solidFill>
          </a:ln>
          <a:effectLst>
            <a:outerShdw blurRad="292100" dist="139700" dir="2700000" algn="tl" rotWithShape="0">
              <a:srgbClr val="333333">
                <a:alpha val="65000"/>
              </a:srgbClr>
            </a:outerShdw>
          </a:effectLst>
        </p:spPr>
      </p:pic>
      <p:pic>
        <p:nvPicPr>
          <p:cNvPr id="27" name="Picture 21" descr="S_laevis_Maxent_01"/>
          <p:cNvPicPr>
            <a:picLocks noChangeAspect="1" noChangeArrowheads="1"/>
          </p:cNvPicPr>
          <p:nvPr/>
        </p:nvPicPr>
        <p:blipFill>
          <a:blip r:embed="rId5" cstate="screen"/>
          <a:srcRect/>
          <a:stretch>
            <a:fillRect/>
          </a:stretch>
        </p:blipFill>
        <p:spPr bwMode="auto">
          <a:xfrm>
            <a:off x="5076070" y="2564880"/>
            <a:ext cx="3657057" cy="3960000"/>
          </a:xfrm>
          <a:prstGeom prst="rect">
            <a:avLst/>
          </a:prstGeom>
          <a:ln>
            <a:solidFill>
              <a:schemeClr val="tx1"/>
            </a:solid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xEl>
                                              <p:pRg st="2" end="2"/>
                                            </p:txEl>
                                          </p:spTgt>
                                        </p:tgtEl>
                                        <p:attrNameLst>
                                          <p:attrName>style.visibility</p:attrName>
                                        </p:attrNameLst>
                                      </p:cBhvr>
                                      <p:to>
                                        <p:strVal val="visible"/>
                                      </p:to>
                                    </p:set>
                                    <p:animEffect transition="in" filter="fade">
                                      <p:cBhvr>
                                        <p:cTn id="7" dur="1000"/>
                                        <p:tgtEl>
                                          <p:spTgt spid="2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10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14" descr="Logo UL"/>
          <p:cNvPicPr>
            <a:picLocks noChangeArrowheads="1"/>
          </p:cNvPicPr>
          <p:nvPr/>
        </p:nvPicPr>
        <p:blipFill>
          <a:blip r:embed="rId3" cstate="screen"/>
          <a:srcRect/>
          <a:stretch>
            <a:fillRect/>
          </a:stretch>
        </p:blipFill>
        <p:spPr bwMode="auto">
          <a:xfrm>
            <a:off x="8177213" y="142875"/>
            <a:ext cx="838200" cy="331788"/>
          </a:xfrm>
          <a:prstGeom prst="rect">
            <a:avLst/>
          </a:prstGeom>
          <a:noFill/>
          <a:ln w="9525">
            <a:noFill/>
            <a:miter lim="800000"/>
            <a:headEnd/>
            <a:tailEnd/>
          </a:ln>
        </p:spPr>
      </p:pic>
      <p:sp>
        <p:nvSpPr>
          <p:cNvPr id="56338" name="Text Box 22"/>
          <p:cNvSpPr txBox="1">
            <a:spLocks noChangeArrowheads="1"/>
          </p:cNvSpPr>
          <p:nvPr/>
        </p:nvSpPr>
        <p:spPr bwMode="auto">
          <a:xfrm>
            <a:off x="7031038" y="0"/>
            <a:ext cx="2112962" cy="539750"/>
          </a:xfrm>
          <a:prstGeom prst="rect">
            <a:avLst/>
          </a:prstGeom>
          <a:solidFill>
            <a:schemeClr val="bg1"/>
          </a:solidFill>
          <a:ln w="9525" algn="ctr">
            <a:noFill/>
            <a:miter lim="800000"/>
            <a:headEnd/>
            <a:tailEnd/>
          </a:ln>
        </p:spPr>
        <p:txBody>
          <a:bodyPr/>
          <a:lstStyle/>
          <a:p>
            <a:pPr algn="ctr">
              <a:spcBef>
                <a:spcPct val="50000"/>
              </a:spcBef>
            </a:pPr>
            <a:endParaRPr lang="en-US"/>
          </a:p>
        </p:txBody>
      </p:sp>
      <p:sp>
        <p:nvSpPr>
          <p:cNvPr id="22" name="Text Box 15"/>
          <p:cNvSpPr txBox="1">
            <a:spLocks noChangeArrowheads="1"/>
          </p:cNvSpPr>
          <p:nvPr/>
        </p:nvSpPr>
        <p:spPr bwMode="auto">
          <a:xfrm>
            <a:off x="827584" y="117475"/>
            <a:ext cx="8316415" cy="532904"/>
          </a:xfrm>
          <a:prstGeom prst="rect">
            <a:avLst/>
          </a:prstGeom>
          <a:noFill/>
          <a:ln w="9525">
            <a:noFill/>
            <a:miter lim="800000"/>
            <a:headEnd/>
            <a:tailEnd/>
          </a:ln>
        </p:spPr>
        <p:txBody>
          <a:bodyPr wrap="square" lIns="40069" tIns="20035" rIns="40069" bIns="20035">
            <a:spAutoFit/>
          </a:bodyPr>
          <a:lstStyle/>
          <a:p>
            <a:r>
              <a:rPr lang="en-GB" sz="3200" b="1" spc="-60" dirty="0" smtClean="0">
                <a:solidFill>
                  <a:srgbClr val="E3004A"/>
                </a:solidFill>
                <a:latin typeface="+mj-lt"/>
                <a:ea typeface="+mj-ea"/>
                <a:cs typeface="+mj-cs"/>
              </a:rPr>
              <a:t>Statistical testing with a null-model</a:t>
            </a:r>
            <a:endParaRPr lang="en-GB" sz="3200" b="1" spc="-60" dirty="0">
              <a:solidFill>
                <a:srgbClr val="E3004A"/>
              </a:solidFill>
              <a:latin typeface="+mj-lt"/>
              <a:ea typeface="+mj-ea"/>
              <a:cs typeface="+mj-cs"/>
            </a:endParaRPr>
          </a:p>
        </p:txBody>
      </p:sp>
      <p:sp>
        <p:nvSpPr>
          <p:cNvPr id="23" name="Rectangle 3"/>
          <p:cNvSpPr txBox="1">
            <a:spLocks noChangeArrowheads="1"/>
          </p:cNvSpPr>
          <p:nvPr/>
        </p:nvSpPr>
        <p:spPr bwMode="auto">
          <a:xfrm>
            <a:off x="728663" y="764704"/>
            <a:ext cx="8415337" cy="6093296"/>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20000"/>
              </a:spcBef>
              <a:spcAft>
                <a:spcPct val="0"/>
              </a:spcAft>
              <a:buClrTx/>
              <a:buSzTx/>
              <a:buFontTx/>
              <a:buNone/>
              <a:tabLst/>
              <a:defRPr/>
            </a:pPr>
            <a:r>
              <a:rPr lang="en-GB" sz="2400" dirty="0" smtClean="0">
                <a:latin typeface="Calibri" pitchFamily="34" charset="0"/>
                <a:ea typeface="+mj-ea"/>
                <a:cs typeface="Calibri" pitchFamily="34" charset="0"/>
              </a:rPr>
              <a:t>There are many measures of SDM accuracy, but one stands out !!!</a:t>
            </a:r>
          </a:p>
          <a:p>
            <a:pPr marL="1079500" marR="0" lvl="0" indent="-684000" algn="l" defTabSz="914400" rtl="0" eaLnBrk="0" fontAlgn="base" latinLnBrk="0" hangingPunct="0">
              <a:lnSpc>
                <a:spcPct val="100000"/>
              </a:lnSpc>
              <a:spcBef>
                <a:spcPct val="20000"/>
              </a:spcBef>
              <a:spcAft>
                <a:spcPct val="0"/>
              </a:spcAft>
              <a:buClrTx/>
              <a:buSzTx/>
              <a:buFontTx/>
              <a:buNone/>
              <a:tabLst/>
              <a:defRPr/>
            </a:pPr>
            <a:r>
              <a:rPr kumimoji="0" lang="en-GB" sz="2400" b="1" i="0" u="none" strike="noStrike" kern="0" cap="none" spc="0" normalizeH="0" baseline="0" noProof="0" dirty="0" smtClean="0">
                <a:ln>
                  <a:noFill/>
                </a:ln>
                <a:solidFill>
                  <a:srgbClr val="E3004A"/>
                </a:solidFill>
                <a:effectLst/>
                <a:uLnTx/>
                <a:uFillTx/>
                <a:latin typeface="Calibri" pitchFamily="34" charset="0"/>
              </a:rPr>
              <a:t>AUC</a:t>
            </a:r>
            <a:r>
              <a:rPr kumimoji="0" lang="en-GB" sz="2400" b="0" i="0" u="none" strike="noStrike" kern="0" cap="none" spc="0" normalizeH="0" baseline="0" noProof="0" dirty="0" smtClean="0">
                <a:ln>
                  <a:noFill/>
                </a:ln>
                <a:effectLst/>
                <a:uLnTx/>
                <a:uFillTx/>
                <a:latin typeface="Calibri" pitchFamily="34" charset="0"/>
              </a:rPr>
              <a:t>: Area Under the Curve of the Receiver Operating Characteristic (ROC) plot.</a:t>
            </a:r>
          </a:p>
          <a:p>
            <a:pPr marL="360363" marR="0" lvl="0" indent="-360363" algn="l" defTabSz="914400" rtl="0" eaLnBrk="0" fontAlgn="base" latinLnBrk="0" hangingPunct="0">
              <a:lnSpc>
                <a:spcPct val="100000"/>
              </a:lnSpc>
              <a:spcBef>
                <a:spcPct val="20000"/>
              </a:spcBef>
              <a:spcAft>
                <a:spcPct val="0"/>
              </a:spcAft>
              <a:buClrTx/>
              <a:buSzTx/>
              <a:buFont typeface="+mj-lt"/>
              <a:buAutoNum type="arabicPeriod"/>
              <a:tabLst/>
              <a:defRPr/>
            </a:pPr>
            <a:r>
              <a:rPr kumimoji="0" lang="en-GB" sz="2400" b="0" i="0" u="none" strike="noStrike" kern="0" cap="none" spc="0" normalizeH="0" baseline="0" noProof="0" dirty="0" smtClean="0">
                <a:ln>
                  <a:noFill/>
                </a:ln>
                <a:effectLst/>
                <a:uLnTx/>
                <a:uFillTx/>
                <a:latin typeface="Calibri" pitchFamily="34" charset="0"/>
              </a:rPr>
              <a:t>Threshold independent.</a:t>
            </a:r>
          </a:p>
          <a:p>
            <a:pPr marL="360363" indent="-360363" eaLnBrk="0" hangingPunct="0">
              <a:spcBef>
                <a:spcPts val="0"/>
              </a:spcBef>
              <a:buFont typeface="+mj-lt"/>
              <a:buAutoNum type="arabicPeriod"/>
            </a:pPr>
            <a:r>
              <a:rPr lang="en-GB" sz="2400" kern="0" dirty="0" smtClean="0">
                <a:latin typeface="Calibri" pitchFamily="34" charset="0"/>
              </a:rPr>
              <a:t>Single measure of SDM accuracy.</a:t>
            </a:r>
          </a:p>
          <a:p>
            <a:pPr marL="360363" indent="-360363">
              <a:buFont typeface="+mj-lt"/>
              <a:buAutoNum type="arabicPeriod"/>
            </a:pPr>
            <a:r>
              <a:rPr lang="en-GB" sz="2400" kern="0" dirty="0" smtClean="0">
                <a:latin typeface="Calibri" pitchFamily="34" charset="0"/>
              </a:rPr>
              <a:t>Prevalence insensitive.</a:t>
            </a:r>
          </a:p>
          <a:p>
            <a:pPr marL="360363" indent="-360363">
              <a:buFont typeface="+mj-lt"/>
              <a:buAutoNum type="arabicPeriod"/>
            </a:pPr>
            <a:endParaRPr lang="en-GB" sz="2400" kern="0" dirty="0" smtClean="0">
              <a:latin typeface="Calibri" pitchFamily="34" charset="0"/>
            </a:endParaRPr>
          </a:p>
          <a:p>
            <a:pPr marL="355600">
              <a:buNone/>
            </a:pPr>
            <a:r>
              <a:rPr lang="en-GB" sz="2400" dirty="0" smtClean="0">
                <a:latin typeface="Calibri" pitchFamily="34" charset="0"/>
              </a:rPr>
              <a:t>Prevalence =   ______</a:t>
            </a:r>
            <a:r>
              <a:rPr lang="en-GB" sz="2400" u="sng" dirty="0" smtClean="0">
                <a:latin typeface="Calibri" pitchFamily="34" charset="0"/>
              </a:rPr>
              <a:t>presences____ </a:t>
            </a:r>
          </a:p>
          <a:p>
            <a:pPr marL="803275" indent="1346200">
              <a:buNone/>
            </a:pPr>
            <a:r>
              <a:rPr lang="en-GB" sz="2400" dirty="0" smtClean="0">
                <a:latin typeface="Calibri" pitchFamily="34" charset="0"/>
              </a:rPr>
              <a:t>(presences + </a:t>
            </a:r>
            <a:r>
              <a:rPr lang="en-GB" sz="2400" dirty="0" smtClean="0">
                <a:solidFill>
                  <a:srgbClr val="E3004A"/>
                </a:solidFill>
                <a:latin typeface="Calibri" pitchFamily="34" charset="0"/>
              </a:rPr>
              <a:t>absences</a:t>
            </a:r>
            <a:r>
              <a:rPr lang="en-GB" sz="2400" dirty="0" smtClean="0">
                <a:latin typeface="Calibri" pitchFamily="34" charset="0"/>
              </a:rPr>
              <a:t>)</a:t>
            </a:r>
            <a:endParaRPr lang="en-GB" sz="2400" kern="0" dirty="0" smtClean="0">
              <a:latin typeface="Calibri" pitchFamily="34" charset="0"/>
            </a:endParaRPr>
          </a:p>
          <a:p>
            <a:pPr marL="360363" marR="0" lvl="0" indent="-360363" algn="l" defTabSz="914400" rtl="0" eaLnBrk="0" fontAlgn="base" latinLnBrk="0" hangingPunct="0">
              <a:lnSpc>
                <a:spcPct val="100000"/>
              </a:lnSpc>
              <a:spcBef>
                <a:spcPct val="20000"/>
              </a:spcBef>
              <a:spcAft>
                <a:spcPct val="0"/>
              </a:spcAft>
              <a:buClrTx/>
              <a:buSzTx/>
              <a:buFont typeface="+mj-lt"/>
              <a:buAutoNum type="arabicPeriod"/>
              <a:tabLst/>
              <a:defRPr/>
            </a:pPr>
            <a:endParaRPr kumimoji="0" lang="en-GB" sz="2400" b="0" i="0" u="none" strike="noStrike" kern="0" cap="none" spc="0" normalizeH="0" baseline="0" noProof="0" dirty="0" smtClean="0">
              <a:ln>
                <a:noFill/>
              </a:ln>
              <a:effectLst/>
              <a:uLnTx/>
              <a:uFillTx/>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3">
                                            <p:txEl>
                                              <p:pRg st="3" end="3"/>
                                            </p:txEl>
                                          </p:spTgt>
                                        </p:tgtEl>
                                        <p:attrNameLst>
                                          <p:attrName>style.visibility</p:attrName>
                                        </p:attrNameLst>
                                      </p:cBhvr>
                                      <p:to>
                                        <p:strVal val="visible"/>
                                      </p:to>
                                    </p:set>
                                    <p:anim calcmode="lin" valueType="num">
                                      <p:cBhvr additive="base">
                                        <p:cTn id="7" dur="500" fill="hold"/>
                                        <p:tgtEl>
                                          <p:spTgt spid="2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3">
                                            <p:txEl>
                                              <p:pRg st="4" end="4"/>
                                            </p:txEl>
                                          </p:spTgt>
                                        </p:tgtEl>
                                        <p:attrNameLst>
                                          <p:attrName>style.visibility</p:attrName>
                                        </p:attrNameLst>
                                      </p:cBhvr>
                                      <p:to>
                                        <p:strVal val="visible"/>
                                      </p:to>
                                    </p:set>
                                    <p:anim calcmode="lin" valueType="num">
                                      <p:cBhvr additive="base">
                                        <p:cTn id="13" dur="500" fill="hold"/>
                                        <p:tgtEl>
                                          <p:spTgt spid="2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3">
                                            <p:txEl>
                                              <p:pRg st="4" end="4"/>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3">
                                            <p:txEl>
                                              <p:pRg st="6" end="6"/>
                                            </p:txEl>
                                          </p:spTgt>
                                        </p:tgtEl>
                                        <p:attrNameLst>
                                          <p:attrName>style.visibility</p:attrName>
                                        </p:attrNameLst>
                                      </p:cBhvr>
                                      <p:to>
                                        <p:strVal val="visible"/>
                                      </p:to>
                                    </p:set>
                                    <p:anim calcmode="lin" valueType="num">
                                      <p:cBhvr additive="base">
                                        <p:cTn id="17" dur="500" fill="hold"/>
                                        <p:tgtEl>
                                          <p:spTgt spid="23">
                                            <p:txEl>
                                              <p:pRg st="6" end="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3">
                                            <p:txEl>
                                              <p:pRg st="6" end="6"/>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3">
                                            <p:txEl>
                                              <p:pRg st="7" end="7"/>
                                            </p:txEl>
                                          </p:spTgt>
                                        </p:tgtEl>
                                        <p:attrNameLst>
                                          <p:attrName>style.visibility</p:attrName>
                                        </p:attrNameLst>
                                      </p:cBhvr>
                                      <p:to>
                                        <p:strVal val="visible"/>
                                      </p:to>
                                    </p:set>
                                    <p:anim calcmode="lin" valueType="num">
                                      <p:cBhvr additive="base">
                                        <p:cTn id="21" dur="500" fill="hold"/>
                                        <p:tgtEl>
                                          <p:spTgt spid="23">
                                            <p:txEl>
                                              <p:pRg st="7" end="7"/>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14" descr="Logo UL"/>
          <p:cNvPicPr>
            <a:picLocks noChangeArrowheads="1"/>
          </p:cNvPicPr>
          <p:nvPr/>
        </p:nvPicPr>
        <p:blipFill>
          <a:blip r:embed="rId3" cstate="screen"/>
          <a:srcRect/>
          <a:stretch>
            <a:fillRect/>
          </a:stretch>
        </p:blipFill>
        <p:spPr bwMode="auto">
          <a:xfrm>
            <a:off x="8177213" y="142875"/>
            <a:ext cx="838200" cy="331788"/>
          </a:xfrm>
          <a:prstGeom prst="rect">
            <a:avLst/>
          </a:prstGeom>
          <a:noFill/>
          <a:ln w="9525">
            <a:noFill/>
            <a:miter lim="800000"/>
            <a:headEnd/>
            <a:tailEnd/>
          </a:ln>
        </p:spPr>
      </p:pic>
      <p:sp>
        <p:nvSpPr>
          <p:cNvPr id="56338" name="Text Box 22"/>
          <p:cNvSpPr txBox="1">
            <a:spLocks noChangeArrowheads="1"/>
          </p:cNvSpPr>
          <p:nvPr/>
        </p:nvSpPr>
        <p:spPr bwMode="auto">
          <a:xfrm>
            <a:off x="7031038" y="0"/>
            <a:ext cx="2112962" cy="539750"/>
          </a:xfrm>
          <a:prstGeom prst="rect">
            <a:avLst/>
          </a:prstGeom>
          <a:solidFill>
            <a:schemeClr val="bg1"/>
          </a:solidFill>
          <a:ln w="9525" algn="ctr">
            <a:noFill/>
            <a:miter lim="800000"/>
            <a:headEnd/>
            <a:tailEnd/>
          </a:ln>
        </p:spPr>
        <p:txBody>
          <a:bodyPr/>
          <a:lstStyle/>
          <a:p>
            <a:pPr algn="ctr">
              <a:spcBef>
                <a:spcPct val="50000"/>
              </a:spcBef>
            </a:pPr>
            <a:endParaRPr lang="en-US"/>
          </a:p>
        </p:txBody>
      </p:sp>
      <p:sp>
        <p:nvSpPr>
          <p:cNvPr id="22" name="Text Box 15"/>
          <p:cNvSpPr txBox="1">
            <a:spLocks noChangeArrowheads="1"/>
          </p:cNvSpPr>
          <p:nvPr/>
        </p:nvSpPr>
        <p:spPr bwMode="auto">
          <a:xfrm>
            <a:off x="758757" y="117475"/>
            <a:ext cx="8385242" cy="532904"/>
          </a:xfrm>
          <a:prstGeom prst="rect">
            <a:avLst/>
          </a:prstGeom>
          <a:noFill/>
          <a:ln w="9525">
            <a:noFill/>
            <a:miter lim="800000"/>
            <a:headEnd/>
            <a:tailEnd/>
          </a:ln>
        </p:spPr>
        <p:txBody>
          <a:bodyPr wrap="square" lIns="40069" tIns="20035" rIns="40069" bIns="20035">
            <a:spAutoFit/>
          </a:bodyPr>
          <a:lstStyle/>
          <a:p>
            <a:r>
              <a:rPr lang="en-GB" sz="3200" b="1" spc="-60" dirty="0" smtClean="0">
                <a:solidFill>
                  <a:srgbClr val="E3004A"/>
                </a:solidFill>
                <a:latin typeface="+mj-lt"/>
                <a:ea typeface="+mj-ea"/>
                <a:cs typeface="+mj-cs"/>
              </a:rPr>
              <a:t>Statistical testing against a null distribution</a:t>
            </a:r>
            <a:endParaRPr lang="en-GB" sz="3200" b="1" spc="-60" dirty="0">
              <a:solidFill>
                <a:srgbClr val="E3004A"/>
              </a:solidFill>
              <a:latin typeface="+mj-lt"/>
              <a:ea typeface="+mj-ea"/>
              <a:cs typeface="+mj-cs"/>
            </a:endParaRPr>
          </a:p>
        </p:txBody>
      </p:sp>
      <p:sp>
        <p:nvSpPr>
          <p:cNvPr id="23" name="Rectangle 3"/>
          <p:cNvSpPr txBox="1">
            <a:spLocks noChangeArrowheads="1"/>
          </p:cNvSpPr>
          <p:nvPr/>
        </p:nvSpPr>
        <p:spPr bwMode="auto">
          <a:xfrm>
            <a:off x="728663" y="764704"/>
            <a:ext cx="8415337" cy="6093296"/>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indent="0">
              <a:buFontTx/>
              <a:buNone/>
            </a:pPr>
            <a:r>
              <a:rPr lang="en-GB" sz="2400" dirty="0" smtClean="0">
                <a:solidFill>
                  <a:srgbClr val="E3004A"/>
                </a:solidFill>
                <a:latin typeface="Calibri" pitchFamily="34" charset="0"/>
                <a:ea typeface="+mj-ea"/>
                <a:cs typeface="Calibri" pitchFamily="34" charset="0"/>
              </a:rPr>
              <a:t>Absences</a:t>
            </a:r>
            <a:r>
              <a:rPr lang="en-GB" sz="2400" dirty="0" smtClean="0">
                <a:latin typeface="Calibri" pitchFamily="34" charset="0"/>
                <a:ea typeface="+mj-ea"/>
                <a:cs typeface="Calibri" pitchFamily="34" charset="0"/>
              </a:rPr>
              <a:t> – Standard procedure</a:t>
            </a:r>
          </a:p>
          <a:p>
            <a:pPr marL="0" indent="0">
              <a:buFontTx/>
              <a:buNone/>
            </a:pPr>
            <a:endParaRPr lang="en-GB" sz="2400" dirty="0" smtClean="0">
              <a:latin typeface="Calibri" pitchFamily="34" charset="0"/>
              <a:ea typeface="+mj-ea"/>
              <a:cs typeface="Calibri" pitchFamily="34" charset="0"/>
            </a:endParaRPr>
          </a:p>
          <a:p>
            <a:pPr marL="457200" indent="-457200">
              <a:buFont typeface="+mj-lt"/>
              <a:buAutoNum type="arabicPeriod"/>
            </a:pPr>
            <a:r>
              <a:rPr lang="en-GB" sz="2400" dirty="0" smtClean="0">
                <a:latin typeface="Calibri" pitchFamily="34" charset="0"/>
                <a:ea typeface="+mj-ea"/>
                <a:cs typeface="Calibri" pitchFamily="34" charset="0"/>
              </a:rPr>
              <a:t>Collection records are presence-only data i.e. plants are never </a:t>
            </a:r>
            <a:r>
              <a:rPr lang="en-GB" sz="2400" dirty="0" smtClean="0">
                <a:solidFill>
                  <a:srgbClr val="E3004A"/>
                </a:solidFill>
                <a:latin typeface="Calibri" pitchFamily="34" charset="0"/>
                <a:ea typeface="+mj-ea"/>
                <a:cs typeface="Calibri" pitchFamily="34" charset="0"/>
              </a:rPr>
              <a:t>NOT</a:t>
            </a:r>
            <a:r>
              <a:rPr lang="en-GB" sz="2400" dirty="0" smtClean="0">
                <a:latin typeface="Calibri" pitchFamily="34" charset="0"/>
                <a:ea typeface="+mj-ea"/>
                <a:cs typeface="Calibri" pitchFamily="34" charset="0"/>
              </a:rPr>
              <a:t> collected !!!</a:t>
            </a:r>
          </a:p>
          <a:p>
            <a:pPr marL="457200" indent="-457200">
              <a:buFont typeface="+mj-lt"/>
              <a:buAutoNum type="arabicPeriod"/>
            </a:pPr>
            <a:r>
              <a:rPr lang="en-GB" sz="2400" dirty="0" smtClean="0">
                <a:latin typeface="Calibri" pitchFamily="34" charset="0"/>
                <a:ea typeface="+mj-ea"/>
                <a:cs typeface="Calibri" pitchFamily="34" charset="0"/>
              </a:rPr>
              <a:t>All statistics, including AUC, </a:t>
            </a:r>
            <a:r>
              <a:rPr lang="en-GB" sz="2400" dirty="0" smtClean="0">
                <a:solidFill>
                  <a:srgbClr val="E3004A"/>
                </a:solidFill>
                <a:latin typeface="Calibri" pitchFamily="34" charset="0"/>
                <a:ea typeface="+mj-ea"/>
                <a:cs typeface="Calibri" pitchFamily="34" charset="0"/>
              </a:rPr>
              <a:t>require absences</a:t>
            </a:r>
            <a:r>
              <a:rPr lang="en-GB" sz="2400" dirty="0" smtClean="0">
                <a:latin typeface="Calibri" pitchFamily="34" charset="0"/>
                <a:ea typeface="+mj-ea"/>
                <a:cs typeface="Calibri" pitchFamily="34" charset="0"/>
              </a:rPr>
              <a:t>,</a:t>
            </a:r>
          </a:p>
          <a:p>
            <a:pPr marL="457200" indent="-457200">
              <a:buFont typeface="+mj-lt"/>
              <a:buAutoNum type="arabicPeriod"/>
            </a:pPr>
            <a:r>
              <a:rPr lang="en-GB" sz="2400" dirty="0" smtClean="0">
                <a:latin typeface="Calibri" pitchFamily="34" charset="0"/>
                <a:ea typeface="+mj-ea"/>
                <a:cs typeface="Calibri" pitchFamily="34" charset="0"/>
              </a:rPr>
              <a:t>Problem solved by the introduction of </a:t>
            </a:r>
            <a:r>
              <a:rPr lang="en-GB" sz="2400" dirty="0" smtClean="0">
                <a:solidFill>
                  <a:srgbClr val="E3004A"/>
                </a:solidFill>
                <a:latin typeface="Calibri" pitchFamily="34" charset="0"/>
                <a:ea typeface="+mj-ea"/>
                <a:cs typeface="Calibri" pitchFamily="34" charset="0"/>
              </a:rPr>
              <a:t>pseudo-absences</a:t>
            </a:r>
            <a:r>
              <a:rPr lang="en-GB" sz="2400" dirty="0" smtClean="0">
                <a:latin typeface="Calibri" pitchFamily="34" charset="0"/>
                <a:ea typeface="+mj-ea"/>
                <a:cs typeface="Calibri" pitchFamily="34" charset="0"/>
              </a:rPr>
              <a:t>.</a:t>
            </a:r>
          </a:p>
          <a:p>
            <a:pPr marL="457200" indent="-457200">
              <a:buFont typeface="+mj-lt"/>
              <a:buAutoNum type="arabicPeriod"/>
            </a:pPr>
            <a:endParaRPr lang="en-GB" sz="2400" dirty="0" smtClean="0">
              <a:solidFill>
                <a:srgbClr val="D36616"/>
              </a:solidFill>
              <a:latin typeface="Calibri" pitchFamily="34" charset="0"/>
              <a:ea typeface="+mj-ea"/>
              <a:cs typeface="Calibri" pitchFamily="34" charset="0"/>
            </a:endParaRPr>
          </a:p>
          <a:p>
            <a:pPr marL="457200" indent="-457200">
              <a:buFont typeface="+mj-lt"/>
              <a:buAutoNum type="arabicPeriod"/>
            </a:pPr>
            <a:endParaRPr lang="en-GB" sz="2400" dirty="0" smtClean="0">
              <a:solidFill>
                <a:srgbClr val="004489"/>
              </a:solidFill>
              <a:latin typeface="Calibri" pitchFamily="34" charset="0"/>
              <a:ea typeface="+mj-ea"/>
              <a:cs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xEl>
                                              <p:pRg st="2" end="2"/>
                                            </p:txEl>
                                          </p:spTgt>
                                        </p:tgtEl>
                                        <p:attrNameLst>
                                          <p:attrName>style.visibility</p:attrName>
                                        </p:attrNameLst>
                                      </p:cBhvr>
                                      <p:to>
                                        <p:strVal val="visible"/>
                                      </p:to>
                                    </p:set>
                                    <p:animEffect transition="in" filter="fade">
                                      <p:cBhvr>
                                        <p:cTn id="7" dur="1000"/>
                                        <p:tgtEl>
                                          <p:spTgt spid="2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xEl>
                                              <p:pRg st="3" end="3"/>
                                            </p:txEl>
                                          </p:spTgt>
                                        </p:tgtEl>
                                        <p:attrNameLst>
                                          <p:attrName>style.visibility</p:attrName>
                                        </p:attrNameLst>
                                      </p:cBhvr>
                                      <p:to>
                                        <p:strVal val="visible"/>
                                      </p:to>
                                    </p:set>
                                    <p:animEffect transition="in" filter="fade">
                                      <p:cBhvr>
                                        <p:cTn id="12" dur="1000"/>
                                        <p:tgtEl>
                                          <p:spTgt spid="2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xEl>
                                              <p:pRg st="4" end="4"/>
                                            </p:txEl>
                                          </p:spTgt>
                                        </p:tgtEl>
                                        <p:attrNameLst>
                                          <p:attrName>style.visibility</p:attrName>
                                        </p:attrNameLst>
                                      </p:cBhvr>
                                      <p:to>
                                        <p:strVal val="visible"/>
                                      </p:to>
                                    </p:set>
                                    <p:animEffect transition="in" filter="fade">
                                      <p:cBhvr>
                                        <p:cTn id="17" dur="1000"/>
                                        <p:tgtEl>
                                          <p:spTgt spid="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14" descr="Logo UL"/>
          <p:cNvPicPr>
            <a:picLocks noChangeArrowheads="1"/>
          </p:cNvPicPr>
          <p:nvPr/>
        </p:nvPicPr>
        <p:blipFill>
          <a:blip r:embed="rId3" cstate="screen"/>
          <a:srcRect/>
          <a:stretch>
            <a:fillRect/>
          </a:stretch>
        </p:blipFill>
        <p:spPr bwMode="auto">
          <a:xfrm>
            <a:off x="8177213" y="142875"/>
            <a:ext cx="838200" cy="331788"/>
          </a:xfrm>
          <a:prstGeom prst="rect">
            <a:avLst/>
          </a:prstGeom>
          <a:noFill/>
          <a:ln w="9525">
            <a:noFill/>
            <a:miter lim="800000"/>
            <a:headEnd/>
            <a:tailEnd/>
          </a:ln>
        </p:spPr>
      </p:pic>
      <p:sp>
        <p:nvSpPr>
          <p:cNvPr id="56338" name="Text Box 22"/>
          <p:cNvSpPr txBox="1">
            <a:spLocks noChangeArrowheads="1"/>
          </p:cNvSpPr>
          <p:nvPr/>
        </p:nvSpPr>
        <p:spPr bwMode="auto">
          <a:xfrm>
            <a:off x="7031038" y="0"/>
            <a:ext cx="2112962" cy="539750"/>
          </a:xfrm>
          <a:prstGeom prst="rect">
            <a:avLst/>
          </a:prstGeom>
          <a:solidFill>
            <a:schemeClr val="bg1"/>
          </a:solidFill>
          <a:ln w="9525" algn="ctr">
            <a:noFill/>
            <a:miter lim="800000"/>
            <a:headEnd/>
            <a:tailEnd/>
          </a:ln>
        </p:spPr>
        <p:txBody>
          <a:bodyPr/>
          <a:lstStyle/>
          <a:p>
            <a:pPr algn="ctr">
              <a:spcBef>
                <a:spcPct val="50000"/>
              </a:spcBef>
            </a:pPr>
            <a:endParaRPr lang="en-US"/>
          </a:p>
        </p:txBody>
      </p:sp>
      <p:sp>
        <p:nvSpPr>
          <p:cNvPr id="23" name="Rectangle 3"/>
          <p:cNvSpPr txBox="1">
            <a:spLocks noChangeArrowheads="1"/>
          </p:cNvSpPr>
          <p:nvPr/>
        </p:nvSpPr>
        <p:spPr bwMode="auto">
          <a:xfrm>
            <a:off x="728663" y="764704"/>
            <a:ext cx="8415337" cy="6093296"/>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indent="0">
              <a:buFontTx/>
              <a:buNone/>
            </a:pPr>
            <a:r>
              <a:rPr lang="en-GB" sz="2800" dirty="0" smtClean="0">
                <a:solidFill>
                  <a:srgbClr val="E3004A"/>
                </a:solidFill>
                <a:latin typeface="Calibri" pitchFamily="34" charset="0"/>
                <a:ea typeface="+mj-ea"/>
                <a:cs typeface="Calibri" pitchFamily="34" charset="0"/>
              </a:rPr>
              <a:t>Pseudo-absences</a:t>
            </a:r>
          </a:p>
          <a:p>
            <a:pPr marL="0" indent="0">
              <a:buFontTx/>
              <a:buNone/>
            </a:pPr>
            <a:endParaRPr lang="en-GB" sz="2400" dirty="0" smtClean="0">
              <a:latin typeface="Calibri" pitchFamily="34" charset="0"/>
              <a:ea typeface="+mj-ea"/>
              <a:cs typeface="Calibri" pitchFamily="34" charset="0"/>
            </a:endParaRPr>
          </a:p>
          <a:p>
            <a:pPr marL="1344613" indent="-1344613">
              <a:buNone/>
            </a:pPr>
            <a:r>
              <a:rPr lang="en-GB" sz="2400" dirty="0" smtClean="0">
                <a:latin typeface="Calibri" pitchFamily="34" charset="0"/>
                <a:ea typeface="+mj-ea"/>
                <a:cs typeface="Calibri" pitchFamily="34" charset="0"/>
              </a:rPr>
              <a:t>Definition:</a:t>
            </a:r>
          </a:p>
          <a:p>
            <a:pPr marL="273050" indent="-273050">
              <a:buFont typeface="Arial" pitchFamily="34" charset="0"/>
              <a:buChar char="•"/>
            </a:pPr>
            <a:r>
              <a:rPr lang="en-GB" sz="2400" dirty="0" smtClean="0">
                <a:latin typeface="Calibri" pitchFamily="34" charset="0"/>
                <a:ea typeface="+mj-ea"/>
                <a:cs typeface="Calibri" pitchFamily="34" charset="0"/>
              </a:rPr>
              <a:t>Randomly selected sites across the study region at localities where no species presence was recorded, and for which species occurrence is set as absent.</a:t>
            </a:r>
          </a:p>
          <a:p>
            <a:pPr marL="273050" indent="-273050">
              <a:buFont typeface="Arial" pitchFamily="34" charset="0"/>
              <a:buChar char="•"/>
            </a:pPr>
            <a:r>
              <a:rPr lang="en-GB" sz="2400" dirty="0" smtClean="0">
                <a:latin typeface="Calibri" pitchFamily="34" charset="0"/>
                <a:cs typeface="Calibri" pitchFamily="34" charset="0"/>
              </a:rPr>
              <a:t>A sufficient large sample of pseudo-absences is needed to represent the environmental variation in the study region, </a:t>
            </a:r>
            <a:r>
              <a:rPr lang="en-GB" sz="2400" dirty="0" smtClean="0">
                <a:solidFill>
                  <a:srgbClr val="E3004A"/>
                </a:solidFill>
                <a:latin typeface="Calibri" pitchFamily="34" charset="0"/>
                <a:cs typeface="Calibri" pitchFamily="34" charset="0"/>
              </a:rPr>
              <a:t>typically 1,000 – 10,000 points</a:t>
            </a:r>
            <a:r>
              <a:rPr lang="en-GB" sz="2400" dirty="0" smtClean="0">
                <a:latin typeface="Calibri" pitchFamily="34" charset="0"/>
                <a:cs typeface="Calibri" pitchFamily="34" charset="0"/>
              </a:rPr>
              <a:t>.</a:t>
            </a:r>
          </a:p>
        </p:txBody>
      </p:sp>
      <p:sp>
        <p:nvSpPr>
          <p:cNvPr id="21" name="Text Box 15"/>
          <p:cNvSpPr txBox="1">
            <a:spLocks noChangeArrowheads="1"/>
          </p:cNvSpPr>
          <p:nvPr/>
        </p:nvSpPr>
        <p:spPr bwMode="auto">
          <a:xfrm>
            <a:off x="758757" y="117475"/>
            <a:ext cx="8385242" cy="532904"/>
          </a:xfrm>
          <a:prstGeom prst="rect">
            <a:avLst/>
          </a:prstGeom>
          <a:noFill/>
          <a:ln w="9525">
            <a:noFill/>
            <a:miter lim="800000"/>
            <a:headEnd/>
            <a:tailEnd/>
          </a:ln>
        </p:spPr>
        <p:txBody>
          <a:bodyPr wrap="square" lIns="40069" tIns="20035" rIns="40069" bIns="20035">
            <a:spAutoFit/>
          </a:bodyPr>
          <a:lstStyle/>
          <a:p>
            <a:r>
              <a:rPr lang="en-GB" sz="3200" b="1" spc="-60" dirty="0" smtClean="0">
                <a:solidFill>
                  <a:srgbClr val="E3004A"/>
                </a:solidFill>
                <a:latin typeface="+mj-lt"/>
                <a:ea typeface="+mj-ea"/>
                <a:cs typeface="+mj-cs"/>
              </a:rPr>
              <a:t>Statistical testing against a null distribution</a:t>
            </a:r>
            <a:endParaRPr lang="en-GB" sz="3200" b="1" spc="-60" dirty="0">
              <a:solidFill>
                <a:srgbClr val="E3004A"/>
              </a:solidFill>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xEl>
                                              <p:pRg st="2" end="2"/>
                                            </p:txEl>
                                          </p:spTgt>
                                        </p:tgtEl>
                                        <p:attrNameLst>
                                          <p:attrName>style.visibility</p:attrName>
                                        </p:attrNameLst>
                                      </p:cBhvr>
                                      <p:to>
                                        <p:strVal val="visible"/>
                                      </p:to>
                                    </p:set>
                                    <p:animEffect transition="in" filter="fade">
                                      <p:cBhvr>
                                        <p:cTn id="7" dur="1000"/>
                                        <p:tgtEl>
                                          <p:spTgt spid="2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3">
                                            <p:txEl>
                                              <p:pRg st="3" end="3"/>
                                            </p:txEl>
                                          </p:spTgt>
                                        </p:tgtEl>
                                        <p:attrNameLst>
                                          <p:attrName>style.visibility</p:attrName>
                                        </p:attrNameLst>
                                      </p:cBhvr>
                                      <p:to>
                                        <p:strVal val="visible"/>
                                      </p:to>
                                    </p:set>
                                    <p:animEffect transition="in" filter="fade">
                                      <p:cBhvr>
                                        <p:cTn id="10" dur="1000"/>
                                        <p:tgtEl>
                                          <p:spTgt spid="2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
                                            <p:txEl>
                                              <p:pRg st="4" end="4"/>
                                            </p:txEl>
                                          </p:spTgt>
                                        </p:tgtEl>
                                        <p:attrNameLst>
                                          <p:attrName>style.visibility</p:attrName>
                                        </p:attrNameLst>
                                      </p:cBhvr>
                                      <p:to>
                                        <p:strVal val="visible"/>
                                      </p:to>
                                    </p:set>
                                    <p:animEffect transition="in" filter="fade">
                                      <p:cBhvr>
                                        <p:cTn id="15" dur="1000"/>
                                        <p:tgtEl>
                                          <p:spTgt spid="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14" descr="Logo UL"/>
          <p:cNvPicPr>
            <a:picLocks noChangeArrowheads="1"/>
          </p:cNvPicPr>
          <p:nvPr/>
        </p:nvPicPr>
        <p:blipFill>
          <a:blip r:embed="rId3" cstate="screen"/>
          <a:srcRect/>
          <a:stretch>
            <a:fillRect/>
          </a:stretch>
        </p:blipFill>
        <p:spPr bwMode="auto">
          <a:xfrm>
            <a:off x="8177213" y="142875"/>
            <a:ext cx="838200" cy="331788"/>
          </a:xfrm>
          <a:prstGeom prst="rect">
            <a:avLst/>
          </a:prstGeom>
          <a:noFill/>
          <a:ln w="9525">
            <a:noFill/>
            <a:miter lim="800000"/>
            <a:headEnd/>
            <a:tailEnd/>
          </a:ln>
        </p:spPr>
      </p:pic>
      <p:sp>
        <p:nvSpPr>
          <p:cNvPr id="56338" name="Text Box 22"/>
          <p:cNvSpPr txBox="1">
            <a:spLocks noChangeArrowheads="1"/>
          </p:cNvSpPr>
          <p:nvPr/>
        </p:nvSpPr>
        <p:spPr bwMode="auto">
          <a:xfrm>
            <a:off x="7031038" y="0"/>
            <a:ext cx="2112962" cy="539750"/>
          </a:xfrm>
          <a:prstGeom prst="rect">
            <a:avLst/>
          </a:prstGeom>
          <a:solidFill>
            <a:schemeClr val="bg1"/>
          </a:solidFill>
          <a:ln w="9525" algn="ctr">
            <a:noFill/>
            <a:miter lim="800000"/>
            <a:headEnd/>
            <a:tailEnd/>
          </a:ln>
        </p:spPr>
        <p:txBody>
          <a:bodyPr/>
          <a:lstStyle/>
          <a:p>
            <a:pPr algn="ctr">
              <a:spcBef>
                <a:spcPct val="50000"/>
              </a:spcBef>
            </a:pPr>
            <a:endParaRPr lang="en-US"/>
          </a:p>
        </p:txBody>
      </p:sp>
      <p:sp>
        <p:nvSpPr>
          <p:cNvPr id="23" name="Rectangle 3"/>
          <p:cNvSpPr txBox="1">
            <a:spLocks noChangeArrowheads="1"/>
          </p:cNvSpPr>
          <p:nvPr/>
        </p:nvSpPr>
        <p:spPr bwMode="auto">
          <a:xfrm>
            <a:off x="728663" y="764704"/>
            <a:ext cx="8415337" cy="6093296"/>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indent="0">
              <a:buFontTx/>
              <a:buNone/>
            </a:pPr>
            <a:r>
              <a:rPr lang="en-GB" sz="2800" dirty="0" smtClean="0">
                <a:solidFill>
                  <a:srgbClr val="E3004A"/>
                </a:solidFill>
                <a:latin typeface="Calibri" pitchFamily="34" charset="0"/>
                <a:ea typeface="+mj-ea"/>
                <a:cs typeface="Calibri" pitchFamily="34" charset="0"/>
              </a:rPr>
              <a:t>Pseudo-absences</a:t>
            </a:r>
          </a:p>
          <a:p>
            <a:pPr marL="0" indent="0">
              <a:buFontTx/>
              <a:buNone/>
            </a:pPr>
            <a:endParaRPr lang="en-GB" sz="2400" dirty="0" smtClean="0">
              <a:latin typeface="Calibri" pitchFamily="34" charset="0"/>
              <a:ea typeface="+mj-ea"/>
              <a:cs typeface="Calibri" pitchFamily="34" charset="0"/>
            </a:endParaRPr>
          </a:p>
          <a:p>
            <a:pPr marL="1344613" indent="-1344613">
              <a:buNone/>
            </a:pPr>
            <a:r>
              <a:rPr lang="en-GB" sz="2400" dirty="0" smtClean="0">
                <a:latin typeface="Calibri" pitchFamily="34" charset="0"/>
                <a:ea typeface="+mj-ea"/>
                <a:cs typeface="Calibri" pitchFamily="34" charset="0"/>
              </a:rPr>
              <a:t>Definition:</a:t>
            </a:r>
          </a:p>
          <a:p>
            <a:pPr marL="273050" indent="-273050">
              <a:buFont typeface="Arial" pitchFamily="34" charset="0"/>
              <a:buChar char="•"/>
            </a:pPr>
            <a:r>
              <a:rPr lang="en-GB" sz="2400" dirty="0" smtClean="0">
                <a:latin typeface="Calibri" pitchFamily="34" charset="0"/>
                <a:ea typeface="+mj-ea"/>
                <a:cs typeface="Calibri" pitchFamily="34" charset="0"/>
              </a:rPr>
              <a:t>Randomly selected sites across the study region at localities where no species presence was recorded, and for which species occurrence is set as absent.</a:t>
            </a:r>
          </a:p>
          <a:p>
            <a:pPr marL="273050" indent="-273050">
              <a:buFont typeface="Arial" pitchFamily="34" charset="0"/>
              <a:buChar char="•"/>
            </a:pPr>
            <a:r>
              <a:rPr lang="en-GB" sz="2400" dirty="0" smtClean="0">
                <a:latin typeface="Calibri" pitchFamily="34" charset="0"/>
                <a:cs typeface="Calibri" pitchFamily="34" charset="0"/>
              </a:rPr>
              <a:t>A sufficient large sample of pseudo-absences is needed to represent the environmental variation in the study region, </a:t>
            </a:r>
            <a:r>
              <a:rPr lang="en-GB" sz="2400" dirty="0" smtClean="0">
                <a:solidFill>
                  <a:srgbClr val="E3004A"/>
                </a:solidFill>
                <a:latin typeface="Calibri" pitchFamily="34" charset="0"/>
                <a:cs typeface="Calibri" pitchFamily="34" charset="0"/>
              </a:rPr>
              <a:t>typically 1,000 – 10,000 points</a:t>
            </a:r>
            <a:r>
              <a:rPr lang="en-GB" sz="2400" dirty="0" smtClean="0">
                <a:latin typeface="Calibri" pitchFamily="34" charset="0"/>
                <a:cs typeface="Calibri" pitchFamily="34" charset="0"/>
              </a:rPr>
              <a:t>.</a:t>
            </a:r>
          </a:p>
        </p:txBody>
      </p:sp>
      <p:sp>
        <p:nvSpPr>
          <p:cNvPr id="21" name="Text Box 15"/>
          <p:cNvSpPr txBox="1">
            <a:spLocks noChangeArrowheads="1"/>
          </p:cNvSpPr>
          <p:nvPr/>
        </p:nvSpPr>
        <p:spPr bwMode="auto">
          <a:xfrm>
            <a:off x="758757" y="117475"/>
            <a:ext cx="8385242" cy="532904"/>
          </a:xfrm>
          <a:prstGeom prst="rect">
            <a:avLst/>
          </a:prstGeom>
          <a:noFill/>
          <a:ln w="9525">
            <a:noFill/>
            <a:miter lim="800000"/>
            <a:headEnd/>
            <a:tailEnd/>
          </a:ln>
        </p:spPr>
        <p:txBody>
          <a:bodyPr wrap="square" lIns="40069" tIns="20035" rIns="40069" bIns="20035">
            <a:spAutoFit/>
          </a:bodyPr>
          <a:lstStyle/>
          <a:p>
            <a:r>
              <a:rPr lang="en-GB" sz="3200" b="1" spc="-60" dirty="0" smtClean="0">
                <a:solidFill>
                  <a:srgbClr val="E3004A"/>
                </a:solidFill>
                <a:latin typeface="+mj-lt"/>
                <a:ea typeface="+mj-ea"/>
                <a:cs typeface="+mj-cs"/>
              </a:rPr>
              <a:t>Statistical testing against a null distribution</a:t>
            </a:r>
            <a:endParaRPr lang="en-GB" sz="3200" b="1" spc="-60" dirty="0">
              <a:solidFill>
                <a:srgbClr val="E3004A"/>
              </a:solidFill>
              <a:latin typeface="+mj-lt"/>
              <a:ea typeface="+mj-ea"/>
              <a:cs typeface="+mj-cs"/>
            </a:endParaRPr>
          </a:p>
        </p:txBody>
      </p:sp>
      <p:pic>
        <p:nvPicPr>
          <p:cNvPr id="6" name="Picture 5" descr="Img 1000 pseudo-absences.jpg"/>
          <p:cNvPicPr>
            <a:picLocks noChangeAspect="1"/>
          </p:cNvPicPr>
          <p:nvPr/>
        </p:nvPicPr>
        <p:blipFill>
          <a:blip r:embed="rId4" cstate="screen"/>
          <a:stretch>
            <a:fillRect/>
          </a:stretch>
        </p:blipFill>
        <p:spPr>
          <a:xfrm>
            <a:off x="2692958" y="1240835"/>
            <a:ext cx="4381083" cy="5262484"/>
          </a:xfrm>
          <a:prstGeom prst="rect">
            <a:avLst/>
          </a:prstGeom>
          <a:ln>
            <a:solidFill>
              <a:schemeClr val="tx1"/>
            </a:solid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14" descr="Logo UL"/>
          <p:cNvPicPr>
            <a:picLocks noChangeArrowheads="1"/>
          </p:cNvPicPr>
          <p:nvPr/>
        </p:nvPicPr>
        <p:blipFill>
          <a:blip r:embed="rId3" cstate="screen"/>
          <a:srcRect/>
          <a:stretch>
            <a:fillRect/>
          </a:stretch>
        </p:blipFill>
        <p:spPr bwMode="auto">
          <a:xfrm>
            <a:off x="8177213" y="142875"/>
            <a:ext cx="838200" cy="331788"/>
          </a:xfrm>
          <a:prstGeom prst="rect">
            <a:avLst/>
          </a:prstGeom>
          <a:noFill/>
          <a:ln w="9525">
            <a:noFill/>
            <a:miter lim="800000"/>
            <a:headEnd/>
            <a:tailEnd/>
          </a:ln>
        </p:spPr>
      </p:pic>
      <p:sp>
        <p:nvSpPr>
          <p:cNvPr id="56338" name="Text Box 22"/>
          <p:cNvSpPr txBox="1">
            <a:spLocks noChangeArrowheads="1"/>
          </p:cNvSpPr>
          <p:nvPr/>
        </p:nvSpPr>
        <p:spPr bwMode="auto">
          <a:xfrm>
            <a:off x="7031038" y="0"/>
            <a:ext cx="2112962" cy="539750"/>
          </a:xfrm>
          <a:prstGeom prst="rect">
            <a:avLst/>
          </a:prstGeom>
          <a:solidFill>
            <a:schemeClr val="bg1"/>
          </a:solidFill>
          <a:ln w="9525" algn="ctr">
            <a:noFill/>
            <a:miter lim="800000"/>
            <a:headEnd/>
            <a:tailEnd/>
          </a:ln>
        </p:spPr>
        <p:txBody>
          <a:bodyPr/>
          <a:lstStyle/>
          <a:p>
            <a:pPr algn="ctr">
              <a:spcBef>
                <a:spcPct val="50000"/>
              </a:spcBef>
            </a:pPr>
            <a:endParaRPr lang="en-US"/>
          </a:p>
        </p:txBody>
      </p:sp>
      <p:sp>
        <p:nvSpPr>
          <p:cNvPr id="23" name="Rectangle 3"/>
          <p:cNvSpPr txBox="1">
            <a:spLocks noChangeArrowheads="1"/>
          </p:cNvSpPr>
          <p:nvPr/>
        </p:nvSpPr>
        <p:spPr bwMode="auto">
          <a:xfrm>
            <a:off x="710057" y="764704"/>
            <a:ext cx="8415337" cy="6093296"/>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indent="0">
              <a:buFontTx/>
              <a:buNone/>
            </a:pPr>
            <a:r>
              <a:rPr lang="en-GB" sz="2800" dirty="0" smtClean="0">
                <a:solidFill>
                  <a:srgbClr val="E3004A"/>
                </a:solidFill>
                <a:latin typeface="Calibri" pitchFamily="34" charset="0"/>
                <a:ea typeface="+mj-ea"/>
                <a:cs typeface="Calibri" pitchFamily="34" charset="0"/>
              </a:rPr>
              <a:t>Pseudo-absences</a:t>
            </a:r>
          </a:p>
          <a:p>
            <a:pPr marL="0" indent="0">
              <a:buFontTx/>
              <a:buNone/>
            </a:pPr>
            <a:endParaRPr lang="en-GB" sz="2400" dirty="0" smtClean="0">
              <a:latin typeface="Calibri" pitchFamily="34" charset="0"/>
              <a:ea typeface="+mj-ea"/>
              <a:cs typeface="Calibri" pitchFamily="34" charset="0"/>
            </a:endParaRPr>
          </a:p>
          <a:p>
            <a:pPr marL="1344613" indent="-1344613">
              <a:buNone/>
            </a:pPr>
            <a:r>
              <a:rPr lang="en-GB" sz="2400" dirty="0" smtClean="0">
                <a:latin typeface="Calibri" pitchFamily="34" charset="0"/>
                <a:ea typeface="+mj-ea"/>
                <a:cs typeface="Calibri" pitchFamily="34" charset="0"/>
              </a:rPr>
              <a:t>Definition:</a:t>
            </a:r>
          </a:p>
          <a:p>
            <a:pPr marL="273050" indent="-273050">
              <a:buFont typeface="Arial" pitchFamily="34" charset="0"/>
              <a:buChar char="•"/>
            </a:pPr>
            <a:r>
              <a:rPr lang="en-GB" sz="2400" dirty="0" smtClean="0">
                <a:latin typeface="Calibri" pitchFamily="34" charset="0"/>
                <a:ea typeface="+mj-ea"/>
                <a:cs typeface="Calibri" pitchFamily="34" charset="0"/>
              </a:rPr>
              <a:t>Randomly selected sites across the study region at localities where no species presence was recorded, and for which species occurrence is set as absent.</a:t>
            </a:r>
          </a:p>
          <a:p>
            <a:pPr marL="273050" indent="-273050">
              <a:buFont typeface="Arial" pitchFamily="34" charset="0"/>
              <a:buChar char="•"/>
            </a:pPr>
            <a:r>
              <a:rPr lang="en-GB" sz="2400" dirty="0" smtClean="0">
                <a:latin typeface="Calibri" pitchFamily="34" charset="0"/>
                <a:cs typeface="Calibri" pitchFamily="34" charset="0"/>
              </a:rPr>
              <a:t>A sufficient large sample of pseudo-absences is needed to represent the environmental variation in the study region, </a:t>
            </a:r>
            <a:r>
              <a:rPr lang="en-GB" sz="2400" dirty="0" smtClean="0">
                <a:solidFill>
                  <a:srgbClr val="E3004A"/>
                </a:solidFill>
                <a:latin typeface="Calibri" pitchFamily="34" charset="0"/>
                <a:cs typeface="Calibri" pitchFamily="34" charset="0"/>
              </a:rPr>
              <a:t>typically 1,000 – 10,000 points</a:t>
            </a:r>
            <a:r>
              <a:rPr lang="en-GB" sz="2400" dirty="0" smtClean="0">
                <a:latin typeface="Calibri" pitchFamily="34" charset="0"/>
                <a:cs typeface="Calibri" pitchFamily="34" charset="0"/>
              </a:rPr>
              <a:t>.</a:t>
            </a:r>
          </a:p>
        </p:txBody>
      </p:sp>
      <p:sp>
        <p:nvSpPr>
          <p:cNvPr id="21" name="Text Box 15"/>
          <p:cNvSpPr txBox="1">
            <a:spLocks noChangeArrowheads="1"/>
          </p:cNvSpPr>
          <p:nvPr/>
        </p:nvSpPr>
        <p:spPr bwMode="auto">
          <a:xfrm>
            <a:off x="758757" y="117475"/>
            <a:ext cx="8385242" cy="532904"/>
          </a:xfrm>
          <a:prstGeom prst="rect">
            <a:avLst/>
          </a:prstGeom>
          <a:noFill/>
          <a:ln w="9525">
            <a:noFill/>
            <a:miter lim="800000"/>
            <a:headEnd/>
            <a:tailEnd/>
          </a:ln>
        </p:spPr>
        <p:txBody>
          <a:bodyPr wrap="square" lIns="40069" tIns="20035" rIns="40069" bIns="20035">
            <a:spAutoFit/>
          </a:bodyPr>
          <a:lstStyle/>
          <a:p>
            <a:r>
              <a:rPr lang="en-GB" sz="3200" b="1" spc="-60" dirty="0" smtClean="0">
                <a:solidFill>
                  <a:srgbClr val="E3004A"/>
                </a:solidFill>
                <a:latin typeface="+mj-lt"/>
                <a:ea typeface="+mj-ea"/>
                <a:cs typeface="+mj-cs"/>
              </a:rPr>
              <a:t>Statistical testing against a null distribution</a:t>
            </a:r>
            <a:endParaRPr lang="en-GB" sz="3200" b="1" spc="-60" dirty="0">
              <a:solidFill>
                <a:srgbClr val="E3004A"/>
              </a:solidFill>
              <a:latin typeface="+mj-lt"/>
              <a:ea typeface="+mj-ea"/>
              <a:cs typeface="+mj-cs"/>
            </a:endParaRPr>
          </a:p>
        </p:txBody>
      </p:sp>
      <p:graphicFrame>
        <p:nvGraphicFramePr>
          <p:cNvPr id="6" name="Table 5"/>
          <p:cNvGraphicFramePr>
            <a:graphicFrameLocks noGrp="1"/>
          </p:cNvGraphicFramePr>
          <p:nvPr/>
        </p:nvGraphicFramePr>
        <p:xfrm>
          <a:off x="2267680" y="4509150"/>
          <a:ext cx="6192861" cy="822960"/>
        </p:xfrm>
        <a:graphic>
          <a:graphicData uri="http://schemas.openxmlformats.org/drawingml/2006/table">
            <a:tbl>
              <a:tblPr firstRow="1" bandRow="1">
                <a:tableStyleId>{5C22544A-7EE6-4342-B048-85BDC9FD1C3A}</a:tableStyleId>
              </a:tblPr>
              <a:tblGrid>
                <a:gridCol w="1609392"/>
                <a:gridCol w="1902008"/>
                <a:gridCol w="2681461"/>
              </a:tblGrid>
              <a:tr h="370840">
                <a:tc>
                  <a:txBody>
                    <a:bodyPr/>
                    <a:lstStyle/>
                    <a:p>
                      <a:pPr algn="r"/>
                      <a:r>
                        <a:rPr lang="en-GB" sz="2400" b="0" kern="1200" dirty="0" smtClean="0">
                          <a:solidFill>
                            <a:srgbClr val="E3004A"/>
                          </a:solidFill>
                          <a:latin typeface="Calibri" pitchFamily="34" charset="0"/>
                          <a:ea typeface="+mn-ea"/>
                          <a:cs typeface="Calibri" pitchFamily="34" charset="0"/>
                        </a:rPr>
                        <a:t>Prevalence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GB" sz="2400" b="0" u="sng" kern="1200" dirty="0" smtClean="0">
                          <a:solidFill>
                            <a:schemeClr val="tx1"/>
                          </a:solidFill>
                          <a:latin typeface="Calibri" pitchFamily="34" charset="0"/>
                          <a:ea typeface="+mn-ea"/>
                          <a:cs typeface="Calibri" pitchFamily="34" charset="0"/>
                        </a:rPr>
                        <a:t>      69</a:t>
                      </a:r>
                      <a:r>
                        <a:rPr lang="en-GB" sz="2400" b="0" u="sng" kern="1200" baseline="0" dirty="0" smtClean="0">
                          <a:solidFill>
                            <a:schemeClr val="tx1"/>
                          </a:solidFill>
                          <a:latin typeface="Calibri" pitchFamily="34" charset="0"/>
                          <a:ea typeface="+mn-ea"/>
                          <a:cs typeface="Calibri" pitchFamily="34" charset="0"/>
                        </a:rPr>
                        <a:t>         </a:t>
                      </a:r>
                      <a:r>
                        <a:rPr lang="en-GB" sz="100" b="0" u="sng" kern="1200" baseline="0" dirty="0" smtClean="0">
                          <a:solidFill>
                            <a:schemeClr val="tx1"/>
                          </a:solidFill>
                          <a:latin typeface="Calibri" pitchFamily="34" charset="0"/>
                          <a:ea typeface="+mn-ea"/>
                          <a:cs typeface="Calibri" pitchFamily="34" charset="0"/>
                        </a:rPr>
                        <a:t>.</a:t>
                      </a:r>
                      <a:r>
                        <a:rPr lang="en-GB" sz="2400" b="0" u="sng" kern="1200" dirty="0" smtClean="0">
                          <a:solidFill>
                            <a:schemeClr val="tx1"/>
                          </a:solidFill>
                          <a:latin typeface="Calibri" pitchFamily="34" charset="0"/>
                          <a:ea typeface="+mn-ea"/>
                          <a:cs typeface="Calibri" pitchFamily="34" charset="0"/>
                        </a:rPr>
                        <a:t> </a:t>
                      </a:r>
                    </a:p>
                    <a:p>
                      <a:pPr marL="0" marR="0" indent="0" algn="ctr" defTabSz="914400" rtl="0" eaLnBrk="1" fontAlgn="auto" latinLnBrk="0" hangingPunct="1">
                        <a:lnSpc>
                          <a:spcPct val="100000"/>
                        </a:lnSpc>
                        <a:spcBef>
                          <a:spcPts val="0"/>
                        </a:spcBef>
                        <a:spcAft>
                          <a:spcPts val="0"/>
                        </a:spcAft>
                        <a:buClrTx/>
                        <a:buSzTx/>
                        <a:buFontTx/>
                        <a:buNone/>
                        <a:tabLst/>
                        <a:defRPr/>
                      </a:pPr>
                      <a:r>
                        <a:rPr lang="en-GB" sz="2400" b="0" dirty="0" smtClean="0">
                          <a:solidFill>
                            <a:schemeClr val="tx1"/>
                          </a:solidFill>
                          <a:latin typeface="Calibri" pitchFamily="34" charset="0"/>
                          <a:cs typeface="Calibri" pitchFamily="34" charset="0"/>
                        </a:rPr>
                        <a:t>(69+</a:t>
                      </a:r>
                      <a:r>
                        <a:rPr lang="en-GB" sz="2400" b="0" dirty="0" smtClean="0">
                          <a:solidFill>
                            <a:srgbClr val="E3004A"/>
                          </a:solidFill>
                          <a:latin typeface="Calibri" pitchFamily="34" charset="0"/>
                          <a:cs typeface="Calibri" pitchFamily="34" charset="0"/>
                        </a:rPr>
                        <a:t>1,000</a:t>
                      </a:r>
                      <a:r>
                        <a:rPr lang="en-GB" sz="2400" b="0" dirty="0" smtClean="0">
                          <a:solidFill>
                            <a:schemeClr val="tx1"/>
                          </a:solidFill>
                          <a:latin typeface="Calibri" pitchFamily="34" charset="0"/>
                          <a:cs typeface="Calibri" pitchFamily="34" charset="0"/>
                        </a:rPr>
                        <a:t>)</a:t>
                      </a:r>
                      <a:endParaRPr lang="en-GB" sz="2400" b="0" kern="1200" dirty="0" smtClean="0">
                        <a:solidFill>
                          <a:schemeClr val="tx1"/>
                        </a:solidFill>
                        <a:latin typeface="Calibri" pitchFamily="34" charset="0"/>
                        <a:ea typeface="+mn-ea"/>
                        <a:cs typeface="Calibri" pitchFamily="34"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400" b="0" kern="1200" dirty="0" smtClean="0">
                          <a:solidFill>
                            <a:schemeClr val="tx1"/>
                          </a:solidFill>
                          <a:latin typeface="Calibri" pitchFamily="34" charset="0"/>
                          <a:ea typeface="+mn-ea"/>
                          <a:cs typeface="Calibri" pitchFamily="34" charset="0"/>
                        </a:rPr>
                        <a:t>= 0.07</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bl>
          </a:graphicData>
        </a:graphic>
      </p:graphicFrame>
      <p:sp>
        <p:nvSpPr>
          <p:cNvPr id="7" name="Striped Right Arrow 6"/>
          <p:cNvSpPr/>
          <p:nvPr/>
        </p:nvSpPr>
        <p:spPr bwMode="auto">
          <a:xfrm>
            <a:off x="1405532" y="4770880"/>
            <a:ext cx="720100" cy="301450"/>
          </a:xfrm>
          <a:prstGeom prst="stripedRightArrow">
            <a:avLst/>
          </a:prstGeom>
          <a:solidFill>
            <a:schemeClr val="tx1"/>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14" descr="Logo UL"/>
          <p:cNvPicPr>
            <a:picLocks noChangeArrowheads="1"/>
          </p:cNvPicPr>
          <p:nvPr/>
        </p:nvPicPr>
        <p:blipFill>
          <a:blip r:embed="rId3" cstate="screen"/>
          <a:srcRect/>
          <a:stretch>
            <a:fillRect/>
          </a:stretch>
        </p:blipFill>
        <p:spPr bwMode="auto">
          <a:xfrm>
            <a:off x="8177213" y="142875"/>
            <a:ext cx="838200" cy="331788"/>
          </a:xfrm>
          <a:prstGeom prst="rect">
            <a:avLst/>
          </a:prstGeom>
          <a:noFill/>
          <a:ln w="9525">
            <a:noFill/>
            <a:miter lim="800000"/>
            <a:headEnd/>
            <a:tailEnd/>
          </a:ln>
        </p:spPr>
      </p:pic>
      <p:sp>
        <p:nvSpPr>
          <p:cNvPr id="56338" name="Text Box 22"/>
          <p:cNvSpPr txBox="1">
            <a:spLocks noChangeArrowheads="1"/>
          </p:cNvSpPr>
          <p:nvPr/>
        </p:nvSpPr>
        <p:spPr bwMode="auto">
          <a:xfrm>
            <a:off x="7031038" y="0"/>
            <a:ext cx="2112962" cy="539750"/>
          </a:xfrm>
          <a:prstGeom prst="rect">
            <a:avLst/>
          </a:prstGeom>
          <a:solidFill>
            <a:schemeClr val="bg1"/>
          </a:solidFill>
          <a:ln w="9525" algn="ctr">
            <a:noFill/>
            <a:miter lim="800000"/>
            <a:headEnd/>
            <a:tailEnd/>
          </a:ln>
        </p:spPr>
        <p:txBody>
          <a:bodyPr/>
          <a:lstStyle/>
          <a:p>
            <a:pPr algn="ctr">
              <a:spcBef>
                <a:spcPct val="50000"/>
              </a:spcBef>
            </a:pPr>
            <a:endParaRPr lang="en-US"/>
          </a:p>
        </p:txBody>
      </p:sp>
      <p:sp>
        <p:nvSpPr>
          <p:cNvPr id="23" name="Rectangle 3"/>
          <p:cNvSpPr txBox="1">
            <a:spLocks noChangeArrowheads="1"/>
          </p:cNvSpPr>
          <p:nvPr/>
        </p:nvSpPr>
        <p:spPr bwMode="auto">
          <a:xfrm>
            <a:off x="728663" y="1196752"/>
            <a:ext cx="8415337" cy="5661248"/>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indent="0">
              <a:buFontTx/>
              <a:buNone/>
            </a:pPr>
            <a:r>
              <a:rPr lang="en-GB" sz="2800" dirty="0" smtClean="0">
                <a:latin typeface="Calibri" pitchFamily="34" charset="0"/>
                <a:ea typeface="+mj-ea"/>
                <a:cs typeface="Calibri" pitchFamily="34" charset="0"/>
              </a:rPr>
              <a:t>Get SDM values for presences and pseudo-absences.</a:t>
            </a:r>
          </a:p>
          <a:p>
            <a:pPr marL="0" indent="0">
              <a:buFontTx/>
              <a:buNone/>
            </a:pPr>
            <a:endParaRPr lang="en-GB" sz="2400" dirty="0" smtClean="0">
              <a:latin typeface="Calibri" pitchFamily="34" charset="0"/>
              <a:ea typeface="+mj-ea"/>
              <a:cs typeface="Calibri" pitchFamily="34" charset="0"/>
            </a:endParaRPr>
          </a:p>
        </p:txBody>
      </p:sp>
      <p:sp>
        <p:nvSpPr>
          <p:cNvPr id="21" name="Text Box 15"/>
          <p:cNvSpPr txBox="1">
            <a:spLocks noChangeArrowheads="1"/>
          </p:cNvSpPr>
          <p:nvPr/>
        </p:nvSpPr>
        <p:spPr bwMode="auto">
          <a:xfrm>
            <a:off x="758757" y="117475"/>
            <a:ext cx="8385242" cy="532904"/>
          </a:xfrm>
          <a:prstGeom prst="rect">
            <a:avLst/>
          </a:prstGeom>
          <a:noFill/>
          <a:ln w="9525">
            <a:noFill/>
            <a:miter lim="800000"/>
            <a:headEnd/>
            <a:tailEnd/>
          </a:ln>
        </p:spPr>
        <p:txBody>
          <a:bodyPr wrap="square" lIns="40069" tIns="20035" rIns="40069" bIns="20035">
            <a:spAutoFit/>
          </a:bodyPr>
          <a:lstStyle/>
          <a:p>
            <a:r>
              <a:rPr lang="en-GB" sz="3200" b="1" spc="-60" dirty="0" smtClean="0">
                <a:solidFill>
                  <a:srgbClr val="E3004A"/>
                </a:solidFill>
                <a:latin typeface="+mj-lt"/>
                <a:ea typeface="+mj-ea"/>
                <a:cs typeface="+mj-cs"/>
              </a:rPr>
              <a:t>Statistical testing against a null distribution</a:t>
            </a:r>
            <a:endParaRPr lang="en-GB" sz="3200" b="1" spc="-60" dirty="0">
              <a:solidFill>
                <a:srgbClr val="E3004A"/>
              </a:solidFill>
              <a:latin typeface="+mj-lt"/>
              <a:ea typeface="+mj-ea"/>
              <a:cs typeface="+mj-cs"/>
            </a:endParaRPr>
          </a:p>
        </p:txBody>
      </p:sp>
      <p:pic>
        <p:nvPicPr>
          <p:cNvPr id="6" name="Picture 5" descr="Img 1000 pseudo-absences.jpg"/>
          <p:cNvPicPr>
            <a:picLocks noChangeAspect="1"/>
          </p:cNvPicPr>
          <p:nvPr/>
        </p:nvPicPr>
        <p:blipFill>
          <a:blip r:embed="rId4" cstate="screen"/>
          <a:stretch>
            <a:fillRect/>
          </a:stretch>
        </p:blipFill>
        <p:spPr>
          <a:xfrm>
            <a:off x="2843808" y="1938857"/>
            <a:ext cx="3758360" cy="4514479"/>
          </a:xfrm>
          <a:prstGeom prst="rect">
            <a:avLst/>
          </a:prstGeom>
          <a:ln>
            <a:solidFill>
              <a:schemeClr val="tx1"/>
            </a:solid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6"/>
          <p:cNvSpPr>
            <a:spLocks noChangeArrowheads="1"/>
          </p:cNvSpPr>
          <p:nvPr/>
        </p:nvSpPr>
        <p:spPr bwMode="auto">
          <a:xfrm>
            <a:off x="730250" y="568325"/>
            <a:ext cx="8413750" cy="6289675"/>
          </a:xfrm>
          <a:prstGeom prst="rect">
            <a:avLst/>
          </a:prstGeom>
          <a:solidFill>
            <a:schemeClr val="bg1"/>
          </a:solidFill>
          <a:ln w="9525">
            <a:noFill/>
            <a:miter lim="800000"/>
            <a:headEnd/>
            <a:tailEnd/>
          </a:ln>
        </p:spPr>
        <p:txBody>
          <a:bodyPr wrap="none" lIns="40069" tIns="20035" rIns="40069" bIns="20035" anchor="ctr"/>
          <a:lstStyle/>
          <a:p>
            <a:endParaRPr lang="en-US"/>
          </a:p>
        </p:txBody>
      </p:sp>
      <p:pic>
        <p:nvPicPr>
          <p:cNvPr id="31747" name="Picture 21" descr="NicheHypervolume.jpg"/>
          <p:cNvPicPr>
            <a:picLocks noChangeAspect="1"/>
          </p:cNvPicPr>
          <p:nvPr/>
        </p:nvPicPr>
        <p:blipFill>
          <a:blip r:embed="rId3" cstate="screen"/>
          <a:srcRect/>
          <a:stretch>
            <a:fillRect/>
          </a:stretch>
        </p:blipFill>
        <p:spPr bwMode="auto">
          <a:xfrm>
            <a:off x="827584" y="836712"/>
            <a:ext cx="7254617" cy="5866160"/>
          </a:xfrm>
          <a:prstGeom prst="rect">
            <a:avLst/>
          </a:prstGeom>
          <a:noFill/>
          <a:ln w="9525">
            <a:noFill/>
            <a:miter lim="800000"/>
            <a:headEnd/>
            <a:tailEnd/>
          </a:ln>
        </p:spPr>
      </p:pic>
      <p:sp>
        <p:nvSpPr>
          <p:cNvPr id="31750" name="Text Box 15"/>
          <p:cNvSpPr txBox="1">
            <a:spLocks noChangeArrowheads="1"/>
          </p:cNvSpPr>
          <p:nvPr/>
        </p:nvSpPr>
        <p:spPr bwMode="auto">
          <a:xfrm>
            <a:off x="695324" y="117475"/>
            <a:ext cx="8448675" cy="532904"/>
          </a:xfrm>
          <a:prstGeom prst="rect">
            <a:avLst/>
          </a:prstGeom>
          <a:noFill/>
          <a:ln w="9525">
            <a:noFill/>
            <a:miter lim="800000"/>
            <a:headEnd/>
            <a:tailEnd/>
          </a:ln>
        </p:spPr>
        <p:txBody>
          <a:bodyPr wrap="square" lIns="40069" tIns="20035" rIns="40069" bIns="20035">
            <a:spAutoFit/>
          </a:bodyPr>
          <a:lstStyle/>
          <a:p>
            <a:pPr algn="l"/>
            <a:r>
              <a:rPr lang="en-GB" sz="3200" b="1" spc="-60" dirty="0" smtClean="0">
                <a:solidFill>
                  <a:srgbClr val="E3004A"/>
                </a:solidFill>
                <a:latin typeface="+mj-lt"/>
                <a:ea typeface="+mj-ea"/>
                <a:cs typeface="+mj-cs"/>
              </a:rPr>
              <a:t>Species Distribution Modelling - History</a:t>
            </a:r>
            <a:endParaRPr lang="en-GB" sz="3200" b="1" spc="-60" dirty="0">
              <a:solidFill>
                <a:srgbClr val="E3004A"/>
              </a:solidFill>
              <a:latin typeface="+mj-lt"/>
              <a:ea typeface="+mj-ea"/>
              <a:cs typeface="+mj-cs"/>
            </a:endParaRPr>
          </a:p>
        </p:txBody>
      </p:sp>
      <p:sp>
        <p:nvSpPr>
          <p:cNvPr id="31763" name="TextBox 19"/>
          <p:cNvSpPr txBox="1">
            <a:spLocks noChangeArrowheads="1"/>
          </p:cNvSpPr>
          <p:nvPr/>
        </p:nvSpPr>
        <p:spPr bwMode="auto">
          <a:xfrm>
            <a:off x="1115616" y="980728"/>
            <a:ext cx="8017272" cy="1200329"/>
          </a:xfrm>
          <a:prstGeom prst="rect">
            <a:avLst/>
          </a:prstGeom>
          <a:noFill/>
          <a:ln w="9525">
            <a:noFill/>
            <a:miter lim="800000"/>
            <a:headEnd/>
            <a:tailEnd/>
          </a:ln>
        </p:spPr>
        <p:txBody>
          <a:bodyPr wrap="square">
            <a:spAutoFit/>
          </a:bodyPr>
          <a:lstStyle/>
          <a:p>
            <a:pPr marL="446088" indent="-446088"/>
            <a:r>
              <a:rPr lang="en-GB" sz="3600" b="1" i="1" dirty="0">
                <a:latin typeface="Bradley Hand ITC" pitchFamily="66" charset="0"/>
              </a:rPr>
              <a:t>Hutchinson’s </a:t>
            </a:r>
            <a:r>
              <a:rPr lang="en-GB" sz="3600" b="1" i="1" dirty="0" err="1">
                <a:latin typeface="Bradley Hand ITC" pitchFamily="66" charset="0"/>
              </a:rPr>
              <a:t>n</a:t>
            </a:r>
            <a:r>
              <a:rPr lang="en-GB" sz="3600" b="1" i="1" dirty="0">
                <a:latin typeface="Bradley Hand ITC" pitchFamily="66" charset="0"/>
              </a:rPr>
              <a:t>-dimensional niche </a:t>
            </a:r>
            <a:r>
              <a:rPr lang="en-GB" sz="3600" b="1" i="1" dirty="0" err="1">
                <a:latin typeface="Bradley Hand ITC" pitchFamily="66" charset="0"/>
              </a:rPr>
              <a:t>hypervolume</a:t>
            </a:r>
            <a:endParaRPr lang="en-GB" sz="3600" b="1" i="1" dirty="0">
              <a:latin typeface="Bradley Hand ITC" pitchFamily="66" charset="0"/>
            </a:endParaRPr>
          </a:p>
        </p:txBody>
      </p:sp>
      <p:pic>
        <p:nvPicPr>
          <p:cNvPr id="98306" name="Picture 2" descr="http://us.123rf.com/400wm/400/400/imagex/imagex1009/imagex100900230/7766887-dwerg-zijde-aapje-monkey.jpg"/>
          <p:cNvPicPr>
            <a:picLocks noChangeAspect="1" noChangeArrowheads="1"/>
          </p:cNvPicPr>
          <p:nvPr/>
        </p:nvPicPr>
        <p:blipFill>
          <a:blip r:embed="rId4" cstate="screen"/>
          <a:srcRect/>
          <a:stretch>
            <a:fillRect/>
          </a:stretch>
        </p:blipFill>
        <p:spPr bwMode="auto">
          <a:xfrm>
            <a:off x="6322629" y="1772816"/>
            <a:ext cx="1726857" cy="4619222"/>
          </a:xfrm>
          <a:prstGeom prst="rect">
            <a:avLst/>
          </a:prstGeom>
          <a:noFill/>
          <a:ln w="28575">
            <a:solidFill>
              <a:schemeClr val="tx1"/>
            </a:solidFill>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45" name="Picture 9" descr="ROC_values"/>
          <p:cNvPicPr>
            <a:picLocks noGrp="1" noChangeAspect="1" noChangeArrowheads="1"/>
          </p:cNvPicPr>
          <p:nvPr>
            <p:ph sz="quarter" idx="2"/>
          </p:nvPr>
        </p:nvPicPr>
        <p:blipFill>
          <a:blip r:embed="rId3" cstate="screen">
            <a:extLst>
              <a:ext uri="{28A0092B-C50C-407E-A947-70E740481C1C}">
                <a14:useLocalDpi xmlns:a14="http://schemas.microsoft.com/office/drawing/2010/main"/>
              </a:ext>
            </a:extLst>
          </a:blip>
          <a:srcRect l="30221" t="3960"/>
          <a:stretch>
            <a:fillRect/>
          </a:stretch>
        </p:blipFill>
        <p:spPr bwMode="auto">
          <a:xfrm>
            <a:off x="742125" y="569843"/>
            <a:ext cx="861825" cy="6288157"/>
          </a:xfrm>
          <a:noFill/>
          <a:ln>
            <a:solidFill>
              <a:schemeClr val="tx1"/>
            </a:solidFill>
          </a:ln>
        </p:spPr>
      </p:pic>
      <p:pic>
        <p:nvPicPr>
          <p:cNvPr id="65547" name="Picture 11" descr="ROC_values_sorted"/>
          <p:cNvPicPr>
            <a:picLocks noGrp="1" noChangeAspect="1" noChangeArrowheads="1"/>
          </p:cNvPicPr>
          <p:nvPr>
            <p:ph sz="quarter" idx="3"/>
          </p:nvPr>
        </p:nvPicPr>
        <p:blipFill>
          <a:blip r:embed="rId4" cstate="screen">
            <a:extLst>
              <a:ext uri="{28A0092B-C50C-407E-A947-70E740481C1C}">
                <a14:useLocalDpi xmlns:a14="http://schemas.microsoft.com/office/drawing/2010/main"/>
              </a:ext>
            </a:extLst>
          </a:blip>
          <a:srcRect l="31834" t="4083"/>
          <a:stretch>
            <a:fillRect/>
          </a:stretch>
        </p:blipFill>
        <p:spPr bwMode="auto">
          <a:xfrm>
            <a:off x="1912661" y="576263"/>
            <a:ext cx="870037" cy="6281737"/>
          </a:xfrm>
          <a:noFill/>
          <a:ln>
            <a:solidFill>
              <a:schemeClr val="tx1"/>
            </a:solidFill>
          </a:ln>
        </p:spPr>
      </p:pic>
      <p:graphicFrame>
        <p:nvGraphicFramePr>
          <p:cNvPr id="65577" name="Group 41"/>
          <p:cNvGraphicFramePr>
            <a:graphicFrameLocks noGrp="1"/>
          </p:cNvGraphicFramePr>
          <p:nvPr>
            <p:ph sz="quarter" idx="4"/>
          </p:nvPr>
        </p:nvGraphicFramePr>
        <p:xfrm>
          <a:off x="4210262" y="579425"/>
          <a:ext cx="4602142" cy="1584960"/>
        </p:xfrm>
        <a:graphic>
          <a:graphicData uri="http://schemas.openxmlformats.org/drawingml/2006/table">
            <a:tbl>
              <a:tblPr/>
              <a:tblGrid>
                <a:gridCol w="1261279"/>
                <a:gridCol w="1241384"/>
                <a:gridCol w="2099479"/>
              </a:tblGrid>
              <a:tr h="385346">
                <a:tc rowSpan="2">
                  <a:txBody>
                    <a:bodyPr/>
                    <a:lstStyle/>
                    <a:p>
                      <a:pPr marL="0" marR="0" lvl="0" indent="0" algn="l" defTabSz="914400" rtl="0" eaLnBrk="1" fontAlgn="base" latinLnBrk="0" hangingPunct="1">
                        <a:lnSpc>
                          <a:spcPct val="100000"/>
                        </a:lnSpc>
                        <a:spcBef>
                          <a:spcPct val="20000"/>
                        </a:spcBef>
                        <a:spcAft>
                          <a:spcPct val="0"/>
                        </a:spcAft>
                        <a:buClr>
                          <a:srgbClr val="FF9933"/>
                        </a:buClr>
                        <a:buSzPct val="65000"/>
                        <a:buFontTx/>
                        <a:buNone/>
                        <a:tabLst/>
                      </a:pPr>
                      <a:endParaRPr kumimoji="0" lang="en-US" sz="2000" b="0" i="0" u="none" strike="noStrike" cap="none" normalizeH="0" baseline="0" dirty="0" smtClean="0">
                        <a:ln>
                          <a:noFill/>
                        </a:ln>
                        <a:solidFill>
                          <a:schemeClr val="tx1"/>
                        </a:solidFill>
                        <a:effectLst/>
                        <a:latin typeface="Calibri" pitchFamily="34" charset="0"/>
                      </a:endParaRPr>
                    </a:p>
                    <a:p>
                      <a:pPr marL="0" marR="0" lvl="0" indent="0" algn="l"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chemeClr val="tx1"/>
                          </a:solidFill>
                          <a:effectLst/>
                          <a:latin typeface="Calibri" pitchFamily="34" charset="0"/>
                        </a:rPr>
                        <a:t>Predicted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chemeClr val="tx1"/>
                          </a:solidFill>
                          <a:effectLst/>
                          <a:latin typeface="Calibri" pitchFamily="34" charset="0"/>
                        </a:rPr>
                        <a:t>Actual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GB"/>
                    </a:p>
                  </a:txBody>
                  <a:tcPr/>
                </a:tc>
              </a:tr>
              <a:tr h="385346">
                <a:tc vMerge="1">
                  <a:txBody>
                    <a:bodyPr/>
                    <a:lstStyle/>
                    <a:p>
                      <a:endParaRPr lang="en-GB"/>
                    </a:p>
                  </a:txBody>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chemeClr val="tx1"/>
                          </a:solidFill>
                          <a:effectLst/>
                          <a:latin typeface="Calibri" pitchFamily="34" charset="0"/>
                        </a:rPr>
                        <a:t>Presence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chemeClr val="tx1"/>
                          </a:solidFill>
                          <a:effectLst/>
                          <a:latin typeface="Calibri" pitchFamily="34" charset="0"/>
                        </a:rPr>
                        <a:t>Pseudo-absence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5346">
                <a:tc>
                  <a:txBody>
                    <a:bodyPr/>
                    <a:lstStyle/>
                    <a:p>
                      <a:pPr marL="0" marR="0" lvl="0" indent="0" algn="l"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chemeClr val="tx1"/>
                          </a:solidFill>
                          <a:effectLst/>
                          <a:latin typeface="Calibri" pitchFamily="34" charset="0"/>
                        </a:rPr>
                        <a:t>Presence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rgbClr val="00B050"/>
                          </a:solidFill>
                          <a:effectLst/>
                          <a:latin typeface="Calibri" pitchFamily="34"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rgbClr val="990099"/>
                          </a:solidFill>
                          <a:effectLst/>
                          <a:latin typeface="Calibri" pitchFamily="34"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5346">
                <a:tc>
                  <a:txBody>
                    <a:bodyPr/>
                    <a:lstStyle/>
                    <a:p>
                      <a:pPr marL="0" marR="0" lvl="0" indent="0" algn="l"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chemeClr val="tx1"/>
                          </a:solidFill>
                          <a:effectLst/>
                          <a:latin typeface="Calibri" pitchFamily="34" charset="0"/>
                        </a:rPr>
                        <a:t>Absence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rgbClr val="FF0000"/>
                          </a:solidFill>
                          <a:effectLst/>
                          <a:latin typeface="Calibri" pitchFamily="34"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rgbClr val="006DDA"/>
                          </a:solidFill>
                          <a:effectLst/>
                          <a:latin typeface="Calibri" pitchFamily="34" charset="0"/>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5579" name="Text Box 43"/>
          <p:cNvSpPr txBox="1">
            <a:spLocks noChangeArrowheads="1"/>
          </p:cNvSpPr>
          <p:nvPr/>
        </p:nvSpPr>
        <p:spPr bwMode="auto">
          <a:xfrm>
            <a:off x="4200213" y="2669229"/>
            <a:ext cx="4943787" cy="784830"/>
          </a:xfrm>
          <a:prstGeom prst="rect">
            <a:avLst/>
          </a:prstGeom>
          <a:noFill/>
          <a:ln w="9525">
            <a:noFill/>
            <a:miter lim="800000"/>
            <a:headEnd/>
            <a:tailEnd/>
          </a:ln>
          <a:effectLst/>
        </p:spPr>
        <p:txBody>
          <a:bodyPr wrap="square">
            <a:spAutoFit/>
          </a:bodyPr>
          <a:lstStyle/>
          <a:p>
            <a:pPr algn="l">
              <a:spcBef>
                <a:spcPct val="50000"/>
              </a:spcBef>
              <a:tabLst>
                <a:tab pos="4486275" algn="r"/>
              </a:tabLst>
            </a:pPr>
            <a:r>
              <a:rPr lang="en-US" b="1" dirty="0" smtClean="0">
                <a:solidFill>
                  <a:srgbClr val="E3004A"/>
                </a:solidFill>
                <a:latin typeface="Calibri" pitchFamily="34" charset="0"/>
              </a:rPr>
              <a:t>Sensitivity</a:t>
            </a:r>
            <a:r>
              <a:rPr lang="en-US" dirty="0" smtClean="0">
                <a:solidFill>
                  <a:srgbClr val="004489"/>
                </a:solidFill>
                <a:latin typeface="Calibri" pitchFamily="34" charset="0"/>
              </a:rPr>
              <a:t>: 	</a:t>
            </a:r>
            <a:r>
              <a:rPr lang="en-US" dirty="0" smtClean="0">
                <a:solidFill>
                  <a:srgbClr val="00B050"/>
                </a:solidFill>
                <a:latin typeface="Calibri" pitchFamily="34" charset="0"/>
              </a:rPr>
              <a:t>a</a:t>
            </a:r>
            <a:r>
              <a:rPr lang="en-US" dirty="0" smtClean="0">
                <a:latin typeface="Calibri" pitchFamily="34" charset="0"/>
              </a:rPr>
              <a:t>/(</a:t>
            </a:r>
            <a:r>
              <a:rPr lang="en-US" dirty="0" err="1" smtClean="0">
                <a:solidFill>
                  <a:srgbClr val="00B050"/>
                </a:solidFill>
                <a:latin typeface="Calibri" pitchFamily="34" charset="0"/>
              </a:rPr>
              <a:t>a</a:t>
            </a:r>
            <a:r>
              <a:rPr lang="en-US" dirty="0" err="1" smtClean="0">
                <a:latin typeface="Calibri" pitchFamily="34" charset="0"/>
              </a:rPr>
              <a:t>+</a:t>
            </a:r>
            <a:r>
              <a:rPr lang="en-US" dirty="0" err="1" smtClean="0">
                <a:solidFill>
                  <a:srgbClr val="FF0000"/>
                </a:solidFill>
                <a:latin typeface="Calibri" pitchFamily="34" charset="0"/>
              </a:rPr>
              <a:t>b</a:t>
            </a:r>
            <a:r>
              <a:rPr lang="en-US" dirty="0" smtClean="0">
                <a:latin typeface="Calibri" pitchFamily="34" charset="0"/>
              </a:rPr>
              <a:t>)</a:t>
            </a:r>
            <a:endParaRPr lang="en-US" dirty="0" smtClean="0">
              <a:latin typeface="Calibri" pitchFamily="34" charset="0"/>
              <a:sym typeface="Wingdings" pitchFamily="2" charset="2"/>
            </a:endParaRPr>
          </a:p>
          <a:p>
            <a:pPr algn="l" eaLnBrk="1" hangingPunct="1">
              <a:spcBef>
                <a:spcPct val="50000"/>
              </a:spcBef>
              <a:tabLst>
                <a:tab pos="4486275" algn="r"/>
              </a:tabLst>
            </a:pPr>
            <a:r>
              <a:rPr lang="en-US" dirty="0" smtClean="0">
                <a:latin typeface="Calibri" pitchFamily="34" charset="0"/>
                <a:sym typeface="Wingdings" pitchFamily="2" charset="2"/>
              </a:rPr>
              <a:t>1 </a:t>
            </a:r>
            <a:r>
              <a:rPr lang="en-US" dirty="0">
                <a:latin typeface="Calibri" pitchFamily="34" charset="0"/>
                <a:sym typeface="Wingdings" pitchFamily="2" charset="2"/>
              </a:rPr>
              <a:t>-</a:t>
            </a:r>
            <a:r>
              <a:rPr lang="en-US" dirty="0">
                <a:solidFill>
                  <a:srgbClr val="004489"/>
                </a:solidFill>
                <a:latin typeface="Calibri" pitchFamily="34" charset="0"/>
                <a:sym typeface="Wingdings" pitchFamily="2" charset="2"/>
              </a:rPr>
              <a:t> </a:t>
            </a:r>
            <a:r>
              <a:rPr lang="en-US" b="1" dirty="0">
                <a:solidFill>
                  <a:srgbClr val="E3004A"/>
                </a:solidFill>
                <a:latin typeface="Calibri" pitchFamily="34" charset="0"/>
                <a:sym typeface="Wingdings" pitchFamily="2" charset="2"/>
              </a:rPr>
              <a:t>Specificity</a:t>
            </a:r>
            <a:r>
              <a:rPr lang="en-US" dirty="0">
                <a:solidFill>
                  <a:srgbClr val="004489"/>
                </a:solidFill>
                <a:latin typeface="Calibri" pitchFamily="34" charset="0"/>
                <a:sym typeface="Wingdings" pitchFamily="2" charset="2"/>
              </a:rPr>
              <a:t>: </a:t>
            </a:r>
            <a:r>
              <a:rPr lang="en-US" dirty="0" smtClean="0">
                <a:solidFill>
                  <a:srgbClr val="004489"/>
                </a:solidFill>
                <a:latin typeface="Calibri" pitchFamily="34" charset="0"/>
                <a:sym typeface="Wingdings" pitchFamily="2" charset="2"/>
              </a:rPr>
              <a:t>	</a:t>
            </a:r>
            <a:r>
              <a:rPr lang="en-US" dirty="0" smtClean="0">
                <a:latin typeface="Calibri" pitchFamily="34" charset="0"/>
                <a:sym typeface="Wingdings" pitchFamily="2" charset="2"/>
              </a:rPr>
              <a:t>1 </a:t>
            </a:r>
            <a:r>
              <a:rPr lang="en-US" dirty="0">
                <a:latin typeface="Calibri" pitchFamily="34" charset="0"/>
                <a:sym typeface="Wingdings" pitchFamily="2" charset="2"/>
              </a:rPr>
              <a:t>– </a:t>
            </a:r>
            <a:r>
              <a:rPr lang="en-US" dirty="0" smtClean="0">
                <a:latin typeface="Calibri" pitchFamily="34" charset="0"/>
                <a:sym typeface="Wingdings" pitchFamily="2" charset="2"/>
              </a:rPr>
              <a:t>(</a:t>
            </a:r>
            <a:r>
              <a:rPr lang="en-US" dirty="0" smtClean="0">
                <a:solidFill>
                  <a:srgbClr val="006DDA"/>
                </a:solidFill>
                <a:latin typeface="Calibri" pitchFamily="34" charset="0"/>
                <a:sym typeface="Wingdings" pitchFamily="2" charset="2"/>
              </a:rPr>
              <a:t>d</a:t>
            </a:r>
            <a:r>
              <a:rPr lang="en-US" dirty="0" smtClean="0">
                <a:latin typeface="Calibri" pitchFamily="34" charset="0"/>
                <a:sym typeface="Wingdings" pitchFamily="2" charset="2"/>
              </a:rPr>
              <a:t>/(</a:t>
            </a:r>
            <a:r>
              <a:rPr lang="en-US" dirty="0" err="1" smtClean="0">
                <a:solidFill>
                  <a:srgbClr val="990099"/>
                </a:solidFill>
                <a:latin typeface="Calibri" pitchFamily="34" charset="0"/>
                <a:sym typeface="Wingdings" pitchFamily="2" charset="2"/>
              </a:rPr>
              <a:t>c</a:t>
            </a:r>
            <a:r>
              <a:rPr lang="en-US" dirty="0" err="1" smtClean="0">
                <a:solidFill>
                  <a:srgbClr val="004489"/>
                </a:solidFill>
                <a:latin typeface="Calibri" pitchFamily="34" charset="0"/>
                <a:sym typeface="Wingdings" pitchFamily="2" charset="2"/>
              </a:rPr>
              <a:t>+</a:t>
            </a:r>
            <a:r>
              <a:rPr lang="en-US" dirty="0" err="1" smtClean="0">
                <a:solidFill>
                  <a:srgbClr val="006DDA"/>
                </a:solidFill>
                <a:latin typeface="Calibri" pitchFamily="34" charset="0"/>
                <a:sym typeface="Wingdings" pitchFamily="2" charset="2"/>
              </a:rPr>
              <a:t>d</a:t>
            </a:r>
            <a:r>
              <a:rPr lang="en-US" dirty="0" smtClean="0">
                <a:latin typeface="Calibri" pitchFamily="34" charset="0"/>
                <a:sym typeface="Wingdings" pitchFamily="2" charset="2"/>
              </a:rPr>
              <a:t>))</a:t>
            </a:r>
          </a:p>
        </p:txBody>
      </p:sp>
      <p:sp>
        <p:nvSpPr>
          <p:cNvPr id="65586" name="Text Box 50"/>
          <p:cNvSpPr txBox="1">
            <a:spLocks noChangeArrowheads="1"/>
          </p:cNvSpPr>
          <p:nvPr/>
        </p:nvSpPr>
        <p:spPr bwMode="auto">
          <a:xfrm>
            <a:off x="3040063" y="4745038"/>
            <a:ext cx="184150" cy="366712"/>
          </a:xfrm>
          <a:prstGeom prst="rect">
            <a:avLst/>
          </a:prstGeom>
          <a:noFill/>
          <a:ln w="9525">
            <a:noFill/>
            <a:miter lim="800000"/>
            <a:headEnd/>
            <a:tailEnd/>
          </a:ln>
          <a:effectLst/>
        </p:spPr>
        <p:txBody>
          <a:bodyPr wrap="none">
            <a:spAutoFit/>
          </a:bodyPr>
          <a:lstStyle/>
          <a:p>
            <a:pPr eaLnBrk="1" hangingPunct="1"/>
            <a:endParaRPr lang="en-GB"/>
          </a:p>
        </p:txBody>
      </p:sp>
      <p:sp>
        <p:nvSpPr>
          <p:cNvPr id="10" name="Text Box 15"/>
          <p:cNvSpPr txBox="1">
            <a:spLocks noChangeArrowheads="1"/>
          </p:cNvSpPr>
          <p:nvPr/>
        </p:nvSpPr>
        <p:spPr bwMode="auto">
          <a:xfrm>
            <a:off x="758757" y="-27384"/>
            <a:ext cx="8385242" cy="532904"/>
          </a:xfrm>
          <a:prstGeom prst="rect">
            <a:avLst/>
          </a:prstGeom>
          <a:noFill/>
          <a:ln w="9525">
            <a:noFill/>
            <a:miter lim="800000"/>
            <a:headEnd/>
            <a:tailEnd/>
          </a:ln>
        </p:spPr>
        <p:txBody>
          <a:bodyPr wrap="square" lIns="40069" tIns="20035" rIns="40069" bIns="20035">
            <a:spAutoFit/>
          </a:bodyPr>
          <a:lstStyle/>
          <a:p>
            <a:r>
              <a:rPr lang="en-GB" sz="3200" b="1" spc="-60" dirty="0" smtClean="0">
                <a:solidFill>
                  <a:srgbClr val="E3004A"/>
                </a:solidFill>
                <a:latin typeface="+mj-lt"/>
                <a:ea typeface="+mj-ea"/>
                <a:cs typeface="+mj-cs"/>
              </a:rPr>
              <a:t>Statistical testing against a null distribution</a:t>
            </a:r>
            <a:endParaRPr lang="en-GB" sz="3200" b="1" spc="-60" dirty="0">
              <a:solidFill>
                <a:srgbClr val="E3004A"/>
              </a:solidFill>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5" fill="hold" nodeType="clickEffect">
                                  <p:stCondLst>
                                    <p:cond delay="0"/>
                                  </p:stCondLst>
                                  <p:childTnLst>
                                    <p:set>
                                      <p:cBhvr>
                                        <p:cTn id="6" dur="1" fill="hold">
                                          <p:stCondLst>
                                            <p:cond delay="0"/>
                                          </p:stCondLst>
                                        </p:cTn>
                                        <p:tgtEl>
                                          <p:spTgt spid="65547"/>
                                        </p:tgtEl>
                                        <p:attrNameLst>
                                          <p:attrName>style.visibility</p:attrName>
                                        </p:attrNameLst>
                                      </p:cBhvr>
                                      <p:to>
                                        <p:strVal val="visible"/>
                                      </p:to>
                                    </p:set>
                                    <p:animEffect transition="in" filter="checkerboard(down)">
                                      <p:cBhvr>
                                        <p:cTn id="7" dur="500"/>
                                        <p:tgtEl>
                                          <p:spTgt spid="655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5577"/>
                                        </p:tgtEl>
                                        <p:attrNameLst>
                                          <p:attrName>style.visibility</p:attrName>
                                        </p:attrNameLst>
                                      </p:cBhvr>
                                      <p:to>
                                        <p:strVal val="visible"/>
                                      </p:to>
                                    </p:set>
                                    <p:animEffect transition="in" filter="fade">
                                      <p:cBhvr>
                                        <p:cTn id="12" dur="1000"/>
                                        <p:tgtEl>
                                          <p:spTgt spid="6557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5579"/>
                                        </p:tgtEl>
                                        <p:attrNameLst>
                                          <p:attrName>style.visibility</p:attrName>
                                        </p:attrNameLst>
                                      </p:cBhvr>
                                      <p:to>
                                        <p:strVal val="visible"/>
                                      </p:to>
                                    </p:set>
                                    <p:animEffect transition="in" filter="fade">
                                      <p:cBhvr>
                                        <p:cTn id="15" dur="2000"/>
                                        <p:tgtEl>
                                          <p:spTgt spid="65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7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screen"/>
          <a:srcRect/>
          <a:stretch>
            <a:fillRect/>
          </a:stretch>
        </p:blipFill>
        <p:spPr bwMode="auto">
          <a:xfrm>
            <a:off x="4210259" y="3587262"/>
            <a:ext cx="4650083" cy="3199324"/>
          </a:xfrm>
          <a:prstGeom prst="rect">
            <a:avLst/>
          </a:prstGeom>
          <a:noFill/>
          <a:ln w="9525">
            <a:solidFill>
              <a:schemeClr val="tx1"/>
            </a:solidFill>
            <a:miter lim="800000"/>
            <a:headEnd/>
            <a:tailEnd/>
          </a:ln>
          <a:effectLst/>
        </p:spPr>
      </p:pic>
      <p:pic>
        <p:nvPicPr>
          <p:cNvPr id="65545" name="Picture 9" descr="ROC_values"/>
          <p:cNvPicPr>
            <a:picLocks noGrp="1" noChangeAspect="1" noChangeArrowheads="1"/>
          </p:cNvPicPr>
          <p:nvPr>
            <p:ph sz="quarter" idx="2"/>
          </p:nvPr>
        </p:nvPicPr>
        <p:blipFill>
          <a:blip r:embed="rId4" cstate="screen">
            <a:extLst>
              <a:ext uri="{28A0092B-C50C-407E-A947-70E740481C1C}">
                <a14:useLocalDpi xmlns:a14="http://schemas.microsoft.com/office/drawing/2010/main"/>
              </a:ext>
            </a:extLst>
          </a:blip>
          <a:srcRect l="30221" t="3960"/>
          <a:stretch>
            <a:fillRect/>
          </a:stretch>
        </p:blipFill>
        <p:spPr bwMode="auto">
          <a:xfrm>
            <a:off x="742125" y="569843"/>
            <a:ext cx="861825" cy="6288157"/>
          </a:xfrm>
          <a:noFill/>
          <a:ln>
            <a:solidFill>
              <a:schemeClr val="tx1"/>
            </a:solidFill>
          </a:ln>
        </p:spPr>
      </p:pic>
      <p:pic>
        <p:nvPicPr>
          <p:cNvPr id="65547" name="Picture 11" descr="ROC_values_sorted"/>
          <p:cNvPicPr>
            <a:picLocks noGrp="1" noChangeAspect="1" noChangeArrowheads="1"/>
          </p:cNvPicPr>
          <p:nvPr>
            <p:ph sz="quarter" idx="3"/>
          </p:nvPr>
        </p:nvPicPr>
        <p:blipFill>
          <a:blip r:embed="rId5" cstate="screen">
            <a:extLst>
              <a:ext uri="{28A0092B-C50C-407E-A947-70E740481C1C}">
                <a14:useLocalDpi xmlns:a14="http://schemas.microsoft.com/office/drawing/2010/main"/>
              </a:ext>
            </a:extLst>
          </a:blip>
          <a:srcRect l="31834" t="4083"/>
          <a:stretch>
            <a:fillRect/>
          </a:stretch>
        </p:blipFill>
        <p:spPr bwMode="auto">
          <a:xfrm>
            <a:off x="1912661" y="576263"/>
            <a:ext cx="870037" cy="6281737"/>
          </a:xfrm>
          <a:noFill/>
          <a:ln>
            <a:solidFill>
              <a:schemeClr val="tx1"/>
            </a:solidFill>
          </a:ln>
        </p:spPr>
      </p:pic>
      <p:sp>
        <p:nvSpPr>
          <p:cNvPr id="65549" name="Line 13"/>
          <p:cNvSpPr>
            <a:spLocks noChangeShapeType="1"/>
          </p:cNvSpPr>
          <p:nvPr/>
        </p:nvSpPr>
        <p:spPr bwMode="auto">
          <a:xfrm flipH="1" flipV="1">
            <a:off x="2951691" y="739032"/>
            <a:ext cx="576263" cy="0"/>
          </a:xfrm>
          <a:prstGeom prst="line">
            <a:avLst/>
          </a:prstGeom>
          <a:noFill/>
          <a:ln w="57150">
            <a:solidFill>
              <a:srgbClr val="FF0000"/>
            </a:solidFill>
            <a:round/>
            <a:headEnd/>
            <a:tailEnd type="triangle" w="med" len="med"/>
          </a:ln>
          <a:effectLst/>
        </p:spPr>
        <p:txBody>
          <a:bodyPr/>
          <a:lstStyle/>
          <a:p>
            <a:endParaRPr lang="en-GB"/>
          </a:p>
        </p:txBody>
      </p:sp>
      <p:graphicFrame>
        <p:nvGraphicFramePr>
          <p:cNvPr id="65577" name="Group 41"/>
          <p:cNvGraphicFramePr>
            <a:graphicFrameLocks noGrp="1"/>
          </p:cNvGraphicFramePr>
          <p:nvPr>
            <p:ph sz="quarter" idx="4"/>
          </p:nvPr>
        </p:nvGraphicFramePr>
        <p:xfrm>
          <a:off x="4210262" y="579425"/>
          <a:ext cx="4602142" cy="1981200"/>
        </p:xfrm>
        <a:graphic>
          <a:graphicData uri="http://schemas.openxmlformats.org/drawingml/2006/table">
            <a:tbl>
              <a:tblPr/>
              <a:tblGrid>
                <a:gridCol w="1261279"/>
                <a:gridCol w="1241384"/>
                <a:gridCol w="2099479"/>
              </a:tblGrid>
              <a:tr h="385346">
                <a:tc rowSpan="2">
                  <a:txBody>
                    <a:bodyPr/>
                    <a:lstStyle/>
                    <a:p>
                      <a:pPr marL="0" marR="0" lvl="0" indent="0" algn="l" defTabSz="914400" rtl="0" eaLnBrk="1" fontAlgn="base" latinLnBrk="0" hangingPunct="1">
                        <a:lnSpc>
                          <a:spcPct val="100000"/>
                        </a:lnSpc>
                        <a:spcBef>
                          <a:spcPct val="20000"/>
                        </a:spcBef>
                        <a:spcAft>
                          <a:spcPct val="0"/>
                        </a:spcAft>
                        <a:buClr>
                          <a:srgbClr val="FF9933"/>
                        </a:buClr>
                        <a:buSzPct val="65000"/>
                        <a:buFontTx/>
                        <a:buNone/>
                        <a:tabLst/>
                      </a:pPr>
                      <a:endParaRPr kumimoji="0" lang="en-US" sz="2000" b="0" i="0" u="none" strike="noStrike" cap="none" normalizeH="0" baseline="0" dirty="0" smtClean="0">
                        <a:ln>
                          <a:noFill/>
                        </a:ln>
                        <a:solidFill>
                          <a:schemeClr val="tx1"/>
                        </a:solidFill>
                        <a:effectLst/>
                        <a:latin typeface="Calibri" pitchFamily="34" charset="0"/>
                      </a:endParaRPr>
                    </a:p>
                    <a:p>
                      <a:pPr marL="0" marR="0" lvl="0" indent="0" algn="l"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chemeClr val="tx1"/>
                          </a:solidFill>
                          <a:effectLst/>
                          <a:latin typeface="Calibri" pitchFamily="34" charset="0"/>
                        </a:rPr>
                        <a:t>Predicted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rgbClr val="004489"/>
                          </a:solidFill>
                          <a:effectLst/>
                          <a:latin typeface="Calibri" pitchFamily="34" charset="0"/>
                        </a:rPr>
                        <a:t>Actual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GB"/>
                    </a:p>
                  </a:txBody>
                  <a:tcPr/>
                </a:tc>
              </a:tr>
              <a:tr h="385346">
                <a:tc vMerge="1">
                  <a:txBody>
                    <a:bodyPr/>
                    <a:lstStyle/>
                    <a:p>
                      <a:endParaRPr lang="en-GB"/>
                    </a:p>
                  </a:txBody>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chemeClr val="tx1"/>
                          </a:solidFill>
                          <a:effectLst/>
                          <a:latin typeface="Calibri" pitchFamily="34" charset="0"/>
                        </a:rPr>
                        <a:t>Presence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chemeClr val="tx1"/>
                          </a:solidFill>
                          <a:effectLst/>
                          <a:latin typeface="Calibri" pitchFamily="34" charset="0"/>
                        </a:rPr>
                        <a:t>Pseudo-absence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5346">
                <a:tc>
                  <a:txBody>
                    <a:bodyPr/>
                    <a:lstStyle/>
                    <a:p>
                      <a:pPr marL="0" marR="0" lvl="0" indent="0" algn="l"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chemeClr val="tx1"/>
                          </a:solidFill>
                          <a:effectLst/>
                          <a:latin typeface="Calibri" pitchFamily="34" charset="0"/>
                        </a:rPr>
                        <a:t>Presence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rgbClr val="00B050"/>
                          </a:solidFill>
                          <a:effectLst/>
                          <a:latin typeface="Calibri" pitchFamily="34"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rgbClr val="990099"/>
                          </a:solidFill>
                          <a:effectLst/>
                          <a:latin typeface="Calibri" pitchFamily="34" charset="0"/>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5346">
                <a:tc>
                  <a:txBody>
                    <a:bodyPr/>
                    <a:lstStyle/>
                    <a:p>
                      <a:pPr marL="0" marR="0" lvl="0" indent="0" algn="l"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chemeClr val="tx1"/>
                          </a:solidFill>
                          <a:effectLst/>
                          <a:latin typeface="Calibri" pitchFamily="34" charset="0"/>
                        </a:rPr>
                        <a:t>Absence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rgbClr val="FF0000"/>
                          </a:solidFill>
                          <a:effectLst/>
                          <a:latin typeface="Calibri" pitchFamily="34" charset="0"/>
                        </a:rPr>
                        <a:t>68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rgbClr val="006DDA"/>
                          </a:solidFill>
                          <a:effectLst/>
                          <a:latin typeface="Calibri" pitchFamily="34" charset="0"/>
                        </a:rPr>
                        <a:t>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5346">
                <a:tc>
                  <a:txBody>
                    <a:bodyPr/>
                    <a:lstStyle/>
                    <a:p>
                      <a:pPr marL="0" marR="0" lvl="0" indent="0" algn="l" defTabSz="914400" rtl="0" eaLnBrk="1" fontAlgn="base" latinLnBrk="0" hangingPunct="1">
                        <a:lnSpc>
                          <a:spcPct val="100000"/>
                        </a:lnSpc>
                        <a:spcBef>
                          <a:spcPct val="20000"/>
                        </a:spcBef>
                        <a:spcAft>
                          <a:spcPct val="0"/>
                        </a:spcAft>
                        <a:buClr>
                          <a:srgbClr val="FF9933"/>
                        </a:buClr>
                        <a:buSzPct val="65000"/>
                        <a:buFontTx/>
                        <a:buNone/>
                        <a:tabLst/>
                      </a:pPr>
                      <a:endParaRPr kumimoji="0" lang="en-US" sz="2000" b="0" i="0" u="none" strike="noStrike" cap="none" normalizeH="0" baseline="0" dirty="0" smtClean="0">
                        <a:ln>
                          <a:noFill/>
                        </a:ln>
                        <a:solidFill>
                          <a:srgbClr val="004489"/>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chemeClr val="tx1"/>
                          </a:solidFill>
                          <a:effectLst/>
                          <a:latin typeface="Calibri" pitchFamily="34" charset="0"/>
                        </a:rPr>
                        <a:t>69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chemeClr val="tx1"/>
                          </a:solidFill>
                          <a:effectLst/>
                          <a:latin typeface="Calibri" pitchFamily="34" charset="0"/>
                        </a:rPr>
                        <a:t>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5579" name="Text Box 43"/>
          <p:cNvSpPr txBox="1">
            <a:spLocks noChangeArrowheads="1"/>
          </p:cNvSpPr>
          <p:nvPr/>
        </p:nvSpPr>
        <p:spPr bwMode="auto">
          <a:xfrm>
            <a:off x="4200213" y="2669229"/>
            <a:ext cx="4943787" cy="784830"/>
          </a:xfrm>
          <a:prstGeom prst="rect">
            <a:avLst/>
          </a:prstGeom>
          <a:noFill/>
          <a:ln w="9525">
            <a:noFill/>
            <a:miter lim="800000"/>
            <a:headEnd/>
            <a:tailEnd/>
          </a:ln>
          <a:effectLst/>
        </p:spPr>
        <p:txBody>
          <a:bodyPr wrap="square">
            <a:spAutoFit/>
          </a:bodyPr>
          <a:lstStyle/>
          <a:p>
            <a:pPr algn="l">
              <a:spcBef>
                <a:spcPct val="50000"/>
              </a:spcBef>
              <a:tabLst>
                <a:tab pos="4486275" algn="r"/>
              </a:tabLst>
            </a:pPr>
            <a:r>
              <a:rPr lang="en-US" b="1" dirty="0" smtClean="0">
                <a:solidFill>
                  <a:srgbClr val="E3004A"/>
                </a:solidFill>
                <a:latin typeface="Calibri" pitchFamily="34" charset="0"/>
              </a:rPr>
              <a:t>Sensitivity</a:t>
            </a:r>
            <a:r>
              <a:rPr lang="en-US" dirty="0" smtClean="0">
                <a:solidFill>
                  <a:srgbClr val="004489"/>
                </a:solidFill>
                <a:latin typeface="Calibri" pitchFamily="34" charset="0"/>
              </a:rPr>
              <a:t>: 	</a:t>
            </a:r>
            <a:r>
              <a:rPr lang="en-US" dirty="0" smtClean="0">
                <a:solidFill>
                  <a:srgbClr val="00B050"/>
                </a:solidFill>
                <a:latin typeface="Calibri" pitchFamily="34" charset="0"/>
              </a:rPr>
              <a:t>1</a:t>
            </a:r>
            <a:r>
              <a:rPr lang="en-US" dirty="0" smtClean="0">
                <a:latin typeface="Calibri" pitchFamily="34" charset="0"/>
              </a:rPr>
              <a:t>/(</a:t>
            </a:r>
            <a:r>
              <a:rPr lang="en-US" dirty="0" smtClean="0">
                <a:solidFill>
                  <a:srgbClr val="00B050"/>
                </a:solidFill>
                <a:latin typeface="Calibri" pitchFamily="34" charset="0"/>
              </a:rPr>
              <a:t>1</a:t>
            </a:r>
            <a:r>
              <a:rPr lang="en-US" dirty="0" smtClean="0">
                <a:latin typeface="Calibri" pitchFamily="34" charset="0"/>
              </a:rPr>
              <a:t>+</a:t>
            </a:r>
            <a:r>
              <a:rPr lang="en-US" dirty="0" smtClean="0">
                <a:solidFill>
                  <a:srgbClr val="FF0000"/>
                </a:solidFill>
                <a:latin typeface="Calibri" pitchFamily="34" charset="0"/>
              </a:rPr>
              <a:t>68</a:t>
            </a:r>
            <a:r>
              <a:rPr lang="en-US" dirty="0" smtClean="0">
                <a:latin typeface="Calibri" pitchFamily="34" charset="0"/>
              </a:rPr>
              <a:t>) </a:t>
            </a:r>
            <a:r>
              <a:rPr lang="en-US" dirty="0" smtClean="0">
                <a:latin typeface="Calibri" pitchFamily="34" charset="0"/>
                <a:sym typeface="Wingdings" pitchFamily="2" charset="2"/>
              </a:rPr>
              <a:t>= 0.015</a:t>
            </a:r>
          </a:p>
          <a:p>
            <a:pPr algn="l" eaLnBrk="1" hangingPunct="1">
              <a:spcBef>
                <a:spcPct val="50000"/>
              </a:spcBef>
              <a:tabLst>
                <a:tab pos="4486275" algn="r"/>
              </a:tabLst>
            </a:pPr>
            <a:r>
              <a:rPr lang="en-US" dirty="0" smtClean="0">
                <a:latin typeface="Calibri" pitchFamily="34" charset="0"/>
                <a:sym typeface="Wingdings" pitchFamily="2" charset="2"/>
              </a:rPr>
              <a:t>1 </a:t>
            </a:r>
            <a:r>
              <a:rPr lang="en-US" dirty="0">
                <a:latin typeface="Calibri" pitchFamily="34" charset="0"/>
                <a:sym typeface="Wingdings" pitchFamily="2" charset="2"/>
              </a:rPr>
              <a:t>-</a:t>
            </a:r>
            <a:r>
              <a:rPr lang="en-US" dirty="0">
                <a:solidFill>
                  <a:srgbClr val="004489"/>
                </a:solidFill>
                <a:latin typeface="Calibri" pitchFamily="34" charset="0"/>
                <a:sym typeface="Wingdings" pitchFamily="2" charset="2"/>
              </a:rPr>
              <a:t> </a:t>
            </a:r>
            <a:r>
              <a:rPr lang="en-US" b="1" dirty="0">
                <a:solidFill>
                  <a:srgbClr val="E3004A"/>
                </a:solidFill>
                <a:latin typeface="Calibri" pitchFamily="34" charset="0"/>
                <a:sym typeface="Wingdings" pitchFamily="2" charset="2"/>
              </a:rPr>
              <a:t>Specificity</a:t>
            </a:r>
            <a:r>
              <a:rPr lang="en-US" dirty="0">
                <a:solidFill>
                  <a:srgbClr val="004489"/>
                </a:solidFill>
                <a:latin typeface="Calibri" pitchFamily="34" charset="0"/>
                <a:sym typeface="Wingdings" pitchFamily="2" charset="2"/>
              </a:rPr>
              <a:t>: </a:t>
            </a:r>
            <a:r>
              <a:rPr lang="en-US" dirty="0" smtClean="0">
                <a:solidFill>
                  <a:srgbClr val="004489"/>
                </a:solidFill>
                <a:latin typeface="Calibri" pitchFamily="34" charset="0"/>
                <a:sym typeface="Wingdings" pitchFamily="2" charset="2"/>
              </a:rPr>
              <a:t>	</a:t>
            </a:r>
            <a:r>
              <a:rPr lang="en-US" dirty="0" smtClean="0">
                <a:latin typeface="Calibri" pitchFamily="34" charset="0"/>
                <a:sym typeface="Wingdings" pitchFamily="2" charset="2"/>
              </a:rPr>
              <a:t>1 </a:t>
            </a:r>
            <a:r>
              <a:rPr lang="en-US" dirty="0">
                <a:latin typeface="Calibri" pitchFamily="34" charset="0"/>
                <a:sym typeface="Wingdings" pitchFamily="2" charset="2"/>
              </a:rPr>
              <a:t>– </a:t>
            </a:r>
            <a:r>
              <a:rPr lang="en-US" dirty="0" smtClean="0">
                <a:latin typeface="Calibri" pitchFamily="34" charset="0"/>
                <a:sym typeface="Wingdings" pitchFamily="2" charset="2"/>
              </a:rPr>
              <a:t>(</a:t>
            </a:r>
            <a:r>
              <a:rPr lang="en-US" dirty="0" smtClean="0">
                <a:solidFill>
                  <a:srgbClr val="006DDA"/>
                </a:solidFill>
                <a:latin typeface="Calibri" pitchFamily="34" charset="0"/>
                <a:sym typeface="Wingdings" pitchFamily="2" charset="2"/>
              </a:rPr>
              <a:t>1000</a:t>
            </a:r>
            <a:r>
              <a:rPr lang="en-US" dirty="0" smtClean="0">
                <a:latin typeface="Calibri" pitchFamily="34" charset="0"/>
                <a:sym typeface="Wingdings" pitchFamily="2" charset="2"/>
              </a:rPr>
              <a:t>/(</a:t>
            </a:r>
            <a:r>
              <a:rPr lang="en-US" dirty="0" smtClean="0">
                <a:solidFill>
                  <a:srgbClr val="990099"/>
                </a:solidFill>
                <a:latin typeface="Calibri" pitchFamily="34" charset="0"/>
                <a:sym typeface="Wingdings" pitchFamily="2" charset="2"/>
              </a:rPr>
              <a:t>0</a:t>
            </a:r>
            <a:r>
              <a:rPr lang="en-US" dirty="0" smtClean="0">
                <a:solidFill>
                  <a:srgbClr val="004489"/>
                </a:solidFill>
                <a:latin typeface="Calibri" pitchFamily="34" charset="0"/>
                <a:sym typeface="Wingdings" pitchFamily="2" charset="2"/>
              </a:rPr>
              <a:t>+</a:t>
            </a:r>
            <a:r>
              <a:rPr lang="en-US" dirty="0" smtClean="0">
                <a:solidFill>
                  <a:srgbClr val="006DDA"/>
                </a:solidFill>
                <a:latin typeface="Calibri" pitchFamily="34" charset="0"/>
                <a:sym typeface="Wingdings" pitchFamily="2" charset="2"/>
              </a:rPr>
              <a:t>1000</a:t>
            </a:r>
            <a:r>
              <a:rPr lang="en-US" dirty="0" smtClean="0">
                <a:latin typeface="Calibri" pitchFamily="34" charset="0"/>
                <a:sym typeface="Wingdings" pitchFamily="2" charset="2"/>
              </a:rPr>
              <a:t>)) </a:t>
            </a:r>
            <a:r>
              <a:rPr lang="en-US" dirty="0">
                <a:latin typeface="Calibri" pitchFamily="34" charset="0"/>
                <a:sym typeface="Wingdings" pitchFamily="2" charset="2"/>
              </a:rPr>
              <a:t>= </a:t>
            </a:r>
            <a:r>
              <a:rPr lang="en-US" dirty="0" smtClean="0">
                <a:latin typeface="Calibri" pitchFamily="34" charset="0"/>
                <a:sym typeface="Wingdings" pitchFamily="2" charset="2"/>
              </a:rPr>
              <a:t>0.000</a:t>
            </a:r>
          </a:p>
        </p:txBody>
      </p:sp>
      <p:sp>
        <p:nvSpPr>
          <p:cNvPr id="65586" name="Text Box 50"/>
          <p:cNvSpPr txBox="1">
            <a:spLocks noChangeArrowheads="1"/>
          </p:cNvSpPr>
          <p:nvPr/>
        </p:nvSpPr>
        <p:spPr bwMode="auto">
          <a:xfrm>
            <a:off x="3040063" y="4745038"/>
            <a:ext cx="184150" cy="366712"/>
          </a:xfrm>
          <a:prstGeom prst="rect">
            <a:avLst/>
          </a:prstGeom>
          <a:noFill/>
          <a:ln w="9525">
            <a:noFill/>
            <a:miter lim="800000"/>
            <a:headEnd/>
            <a:tailEnd/>
          </a:ln>
          <a:effectLst/>
        </p:spPr>
        <p:txBody>
          <a:bodyPr wrap="none">
            <a:spAutoFit/>
          </a:bodyPr>
          <a:lstStyle/>
          <a:p>
            <a:pPr eaLnBrk="1" hangingPunct="1"/>
            <a:endParaRPr lang="en-GB"/>
          </a:p>
        </p:txBody>
      </p:sp>
      <p:sp>
        <p:nvSpPr>
          <p:cNvPr id="12" name="TextBox 11"/>
          <p:cNvSpPr txBox="1"/>
          <p:nvPr/>
        </p:nvSpPr>
        <p:spPr>
          <a:xfrm>
            <a:off x="5225143" y="6652006"/>
            <a:ext cx="1617784" cy="123111"/>
          </a:xfrm>
          <a:prstGeom prst="rect">
            <a:avLst/>
          </a:prstGeom>
          <a:solidFill>
            <a:schemeClr val="bg1"/>
          </a:solidFill>
        </p:spPr>
        <p:txBody>
          <a:bodyPr wrap="square" tIns="0" bIns="0" rtlCol="0">
            <a:spAutoFit/>
          </a:bodyPr>
          <a:lstStyle/>
          <a:p>
            <a:r>
              <a:rPr lang="en-GB" sz="800" dirty="0" smtClean="0"/>
              <a:t>1-Specificity</a:t>
            </a:r>
            <a:endParaRPr lang="en-GB" sz="800" dirty="0"/>
          </a:p>
        </p:txBody>
      </p:sp>
      <p:sp>
        <p:nvSpPr>
          <p:cNvPr id="16" name="Line 13"/>
          <p:cNvSpPr>
            <a:spLocks noChangeShapeType="1"/>
          </p:cNvSpPr>
          <p:nvPr/>
        </p:nvSpPr>
        <p:spPr bwMode="auto">
          <a:xfrm rot="10800000" flipH="1" flipV="1">
            <a:off x="4022703" y="6324600"/>
            <a:ext cx="576263" cy="0"/>
          </a:xfrm>
          <a:prstGeom prst="line">
            <a:avLst/>
          </a:prstGeom>
          <a:noFill/>
          <a:ln w="57150">
            <a:solidFill>
              <a:srgbClr val="FF0000"/>
            </a:solidFill>
            <a:round/>
            <a:headEnd/>
            <a:tailEnd type="triangle" w="med" len="med"/>
          </a:ln>
          <a:effectLst/>
        </p:spPr>
        <p:txBody>
          <a:bodyPr/>
          <a:lstStyle/>
          <a:p>
            <a:endParaRPr lang="en-GB"/>
          </a:p>
        </p:txBody>
      </p:sp>
      <p:sp>
        <p:nvSpPr>
          <p:cNvPr id="17" name="Text Box 15"/>
          <p:cNvSpPr txBox="1">
            <a:spLocks noChangeArrowheads="1"/>
          </p:cNvSpPr>
          <p:nvPr/>
        </p:nvSpPr>
        <p:spPr bwMode="auto">
          <a:xfrm>
            <a:off x="758757" y="-27384"/>
            <a:ext cx="8385242" cy="532904"/>
          </a:xfrm>
          <a:prstGeom prst="rect">
            <a:avLst/>
          </a:prstGeom>
          <a:noFill/>
          <a:ln w="9525">
            <a:noFill/>
            <a:miter lim="800000"/>
            <a:headEnd/>
            <a:tailEnd/>
          </a:ln>
        </p:spPr>
        <p:txBody>
          <a:bodyPr wrap="square" lIns="40069" tIns="20035" rIns="40069" bIns="20035">
            <a:spAutoFit/>
          </a:bodyPr>
          <a:lstStyle/>
          <a:p>
            <a:r>
              <a:rPr lang="en-GB" sz="3200" b="1" spc="-60" dirty="0" smtClean="0">
                <a:solidFill>
                  <a:srgbClr val="E3004A"/>
                </a:solidFill>
                <a:latin typeface="+mj-lt"/>
                <a:ea typeface="+mj-ea"/>
                <a:cs typeface="+mj-cs"/>
              </a:rPr>
              <a:t>Statistical testing against a null distribution</a:t>
            </a:r>
            <a:endParaRPr lang="en-GB" sz="3200" b="1" spc="-60" dirty="0">
              <a:solidFill>
                <a:srgbClr val="E3004A"/>
              </a:solidFill>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65549"/>
                                        </p:tgtEl>
                                        <p:attrNameLst>
                                          <p:attrName>style.visibility</p:attrName>
                                        </p:attrNameLst>
                                      </p:cBhvr>
                                      <p:to>
                                        <p:strVal val="visible"/>
                                      </p:to>
                                    </p:set>
                                    <p:anim calcmode="lin" valueType="num">
                                      <p:cBhvr additive="base">
                                        <p:cTn id="7" dur="500" fill="hold"/>
                                        <p:tgtEl>
                                          <p:spTgt spid="65549"/>
                                        </p:tgtEl>
                                        <p:attrNameLst>
                                          <p:attrName>ppt_x</p:attrName>
                                        </p:attrNameLst>
                                      </p:cBhvr>
                                      <p:tavLst>
                                        <p:tav tm="0">
                                          <p:val>
                                            <p:strVal val="1+#ppt_w/2"/>
                                          </p:val>
                                        </p:tav>
                                        <p:tav tm="100000">
                                          <p:val>
                                            <p:strVal val="#ppt_x"/>
                                          </p:val>
                                        </p:tav>
                                      </p:tavLst>
                                    </p:anim>
                                    <p:anim calcmode="lin" valueType="num">
                                      <p:cBhvr additive="base">
                                        <p:cTn id="8" dur="500" fill="hold"/>
                                        <p:tgtEl>
                                          <p:spTgt spid="6554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2000"/>
                                        <p:tgtEl>
                                          <p:spTgt spid="10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2000"/>
                                        <p:tgtEl>
                                          <p:spTgt spid="12"/>
                                        </p:tgtEl>
                                      </p:cBhvr>
                                    </p:animEffect>
                                  </p:childTnLst>
                                </p:cTn>
                              </p:par>
                            </p:childTnLst>
                          </p:cTn>
                        </p:par>
                        <p:par>
                          <p:cTn id="17" fill="hold">
                            <p:stCondLst>
                              <p:cond delay="2000"/>
                            </p:stCondLst>
                            <p:childTnLst>
                              <p:par>
                                <p:cTn id="18" presetID="2" presetClass="entr" presetSubtype="8"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0-#ppt_w/2"/>
                                          </p:val>
                                        </p:tav>
                                        <p:tav tm="100000">
                                          <p:val>
                                            <p:strVal val="#ppt_x"/>
                                          </p:val>
                                        </p:tav>
                                      </p:tavLst>
                                    </p:anim>
                                    <p:anim calcmode="lin" valueType="num">
                                      <p:cBhvr additive="base">
                                        <p:cTn id="21"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9" grpId="0" animBg="1"/>
      <p:bldP spid="12" grpId="0" animBg="1"/>
      <p:bldP spid="1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screen"/>
          <a:srcRect/>
          <a:stretch>
            <a:fillRect/>
          </a:stretch>
        </p:blipFill>
        <p:spPr bwMode="auto">
          <a:xfrm>
            <a:off x="4210259" y="3587262"/>
            <a:ext cx="4650083" cy="3199324"/>
          </a:xfrm>
          <a:prstGeom prst="rect">
            <a:avLst/>
          </a:prstGeom>
          <a:noFill/>
          <a:ln w="9525">
            <a:solidFill>
              <a:schemeClr val="tx1"/>
            </a:solidFill>
            <a:miter lim="800000"/>
            <a:headEnd/>
            <a:tailEnd/>
          </a:ln>
          <a:effectLst/>
        </p:spPr>
      </p:pic>
      <p:pic>
        <p:nvPicPr>
          <p:cNvPr id="65545" name="Picture 9" descr="ROC_values"/>
          <p:cNvPicPr>
            <a:picLocks noGrp="1" noChangeAspect="1" noChangeArrowheads="1"/>
          </p:cNvPicPr>
          <p:nvPr>
            <p:ph sz="quarter" idx="2"/>
          </p:nvPr>
        </p:nvPicPr>
        <p:blipFill>
          <a:blip r:embed="rId4" cstate="screen">
            <a:extLst>
              <a:ext uri="{28A0092B-C50C-407E-A947-70E740481C1C}">
                <a14:useLocalDpi xmlns:a14="http://schemas.microsoft.com/office/drawing/2010/main"/>
              </a:ext>
            </a:extLst>
          </a:blip>
          <a:srcRect l="30221" t="3960"/>
          <a:stretch>
            <a:fillRect/>
          </a:stretch>
        </p:blipFill>
        <p:spPr bwMode="auto">
          <a:xfrm>
            <a:off x="742125" y="569843"/>
            <a:ext cx="861825" cy="6288157"/>
          </a:xfrm>
          <a:noFill/>
          <a:ln>
            <a:solidFill>
              <a:schemeClr val="tx1"/>
            </a:solidFill>
          </a:ln>
        </p:spPr>
      </p:pic>
      <p:pic>
        <p:nvPicPr>
          <p:cNvPr id="65547" name="Picture 11" descr="ROC_values_sorted"/>
          <p:cNvPicPr>
            <a:picLocks noGrp="1" noChangeAspect="1" noChangeArrowheads="1"/>
          </p:cNvPicPr>
          <p:nvPr>
            <p:ph sz="quarter" idx="3"/>
          </p:nvPr>
        </p:nvPicPr>
        <p:blipFill>
          <a:blip r:embed="rId5" cstate="screen">
            <a:extLst>
              <a:ext uri="{28A0092B-C50C-407E-A947-70E740481C1C}">
                <a14:useLocalDpi xmlns:a14="http://schemas.microsoft.com/office/drawing/2010/main"/>
              </a:ext>
            </a:extLst>
          </a:blip>
          <a:srcRect l="31834" t="4083"/>
          <a:stretch>
            <a:fillRect/>
          </a:stretch>
        </p:blipFill>
        <p:spPr bwMode="auto">
          <a:xfrm>
            <a:off x="1912661" y="576263"/>
            <a:ext cx="870037" cy="6281737"/>
          </a:xfrm>
          <a:noFill/>
          <a:ln>
            <a:solidFill>
              <a:schemeClr val="tx1"/>
            </a:solidFill>
          </a:ln>
        </p:spPr>
      </p:pic>
      <p:sp>
        <p:nvSpPr>
          <p:cNvPr id="65549" name="Line 13"/>
          <p:cNvSpPr>
            <a:spLocks noChangeShapeType="1"/>
          </p:cNvSpPr>
          <p:nvPr/>
        </p:nvSpPr>
        <p:spPr bwMode="auto">
          <a:xfrm flipH="1" flipV="1">
            <a:off x="2951691" y="739032"/>
            <a:ext cx="576263" cy="0"/>
          </a:xfrm>
          <a:prstGeom prst="line">
            <a:avLst/>
          </a:prstGeom>
          <a:noFill/>
          <a:ln w="57150">
            <a:solidFill>
              <a:srgbClr val="FF0000"/>
            </a:solidFill>
            <a:round/>
            <a:headEnd/>
            <a:tailEnd type="triangle" w="med" len="med"/>
          </a:ln>
          <a:effectLst/>
        </p:spPr>
        <p:txBody>
          <a:bodyPr/>
          <a:lstStyle/>
          <a:p>
            <a:endParaRPr lang="en-GB"/>
          </a:p>
        </p:txBody>
      </p:sp>
      <p:graphicFrame>
        <p:nvGraphicFramePr>
          <p:cNvPr id="65577" name="Group 41"/>
          <p:cNvGraphicFramePr>
            <a:graphicFrameLocks noGrp="1"/>
          </p:cNvGraphicFramePr>
          <p:nvPr>
            <p:ph sz="quarter" idx="4"/>
          </p:nvPr>
        </p:nvGraphicFramePr>
        <p:xfrm>
          <a:off x="4210262" y="579425"/>
          <a:ext cx="4602142" cy="1981200"/>
        </p:xfrm>
        <a:graphic>
          <a:graphicData uri="http://schemas.openxmlformats.org/drawingml/2006/table">
            <a:tbl>
              <a:tblPr/>
              <a:tblGrid>
                <a:gridCol w="1261279"/>
                <a:gridCol w="1241384"/>
                <a:gridCol w="2099479"/>
              </a:tblGrid>
              <a:tr h="385346">
                <a:tc rowSpan="2">
                  <a:txBody>
                    <a:bodyPr/>
                    <a:lstStyle/>
                    <a:p>
                      <a:pPr marL="0" marR="0" lvl="0" indent="0" algn="l" defTabSz="914400" rtl="0" eaLnBrk="1" fontAlgn="base" latinLnBrk="0" hangingPunct="1">
                        <a:lnSpc>
                          <a:spcPct val="100000"/>
                        </a:lnSpc>
                        <a:spcBef>
                          <a:spcPct val="20000"/>
                        </a:spcBef>
                        <a:spcAft>
                          <a:spcPct val="0"/>
                        </a:spcAft>
                        <a:buClr>
                          <a:srgbClr val="FF9933"/>
                        </a:buClr>
                        <a:buSzPct val="65000"/>
                        <a:buFontTx/>
                        <a:buNone/>
                        <a:tabLst/>
                      </a:pPr>
                      <a:endParaRPr kumimoji="0" lang="en-US" sz="2000" b="0" i="0" u="none" strike="noStrike" cap="none" normalizeH="0" baseline="0" dirty="0" smtClean="0">
                        <a:ln>
                          <a:noFill/>
                        </a:ln>
                        <a:solidFill>
                          <a:schemeClr val="tx1"/>
                        </a:solidFill>
                        <a:effectLst/>
                        <a:latin typeface="Calibri" pitchFamily="34" charset="0"/>
                      </a:endParaRPr>
                    </a:p>
                    <a:p>
                      <a:pPr marL="0" marR="0" lvl="0" indent="0" algn="l"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chemeClr val="tx1"/>
                          </a:solidFill>
                          <a:effectLst/>
                          <a:latin typeface="Calibri" pitchFamily="34" charset="0"/>
                        </a:rPr>
                        <a:t>Predicted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chemeClr val="tx1"/>
                          </a:solidFill>
                          <a:effectLst/>
                          <a:latin typeface="Calibri" pitchFamily="34" charset="0"/>
                        </a:rPr>
                        <a:t>Actual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GB"/>
                    </a:p>
                  </a:txBody>
                  <a:tcPr/>
                </a:tc>
              </a:tr>
              <a:tr h="385346">
                <a:tc vMerge="1">
                  <a:txBody>
                    <a:bodyPr/>
                    <a:lstStyle/>
                    <a:p>
                      <a:endParaRPr lang="en-GB"/>
                    </a:p>
                  </a:txBody>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chemeClr val="tx1"/>
                          </a:solidFill>
                          <a:effectLst/>
                          <a:latin typeface="Calibri" pitchFamily="34" charset="0"/>
                        </a:rPr>
                        <a:t>Presence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chemeClr val="tx1"/>
                          </a:solidFill>
                          <a:effectLst/>
                          <a:latin typeface="Calibri" pitchFamily="34" charset="0"/>
                        </a:rPr>
                        <a:t>Pseudo-absence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5346">
                <a:tc>
                  <a:txBody>
                    <a:bodyPr/>
                    <a:lstStyle/>
                    <a:p>
                      <a:pPr marL="0" marR="0" lvl="0" indent="0" algn="l"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chemeClr val="tx1"/>
                          </a:solidFill>
                          <a:effectLst/>
                          <a:latin typeface="Calibri" pitchFamily="34" charset="0"/>
                        </a:rPr>
                        <a:t>Presence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rgbClr val="00B050"/>
                          </a:solidFill>
                          <a:effectLst/>
                          <a:latin typeface="Calibri" pitchFamily="34" charset="0"/>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rgbClr val="990099"/>
                          </a:solidFill>
                          <a:effectLst/>
                          <a:latin typeface="Calibri" pitchFamily="34" charset="0"/>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5346">
                <a:tc>
                  <a:txBody>
                    <a:bodyPr/>
                    <a:lstStyle/>
                    <a:p>
                      <a:pPr marL="0" marR="0" lvl="0" indent="0" algn="l"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chemeClr val="tx1"/>
                          </a:solidFill>
                          <a:effectLst/>
                          <a:latin typeface="Calibri" pitchFamily="34" charset="0"/>
                        </a:rPr>
                        <a:t>Absence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rgbClr val="FF0000"/>
                          </a:solidFill>
                          <a:effectLst/>
                          <a:latin typeface="Calibri" pitchFamily="34" charset="0"/>
                        </a:rPr>
                        <a:t>62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rgbClr val="006DDA"/>
                          </a:solidFill>
                          <a:effectLst/>
                          <a:latin typeface="Calibri" pitchFamily="34" charset="0"/>
                        </a:rPr>
                        <a:t>975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5346">
                <a:tc>
                  <a:txBody>
                    <a:bodyPr/>
                    <a:lstStyle/>
                    <a:p>
                      <a:pPr marL="0" marR="0" lvl="0" indent="0" algn="l" defTabSz="914400" rtl="0" eaLnBrk="1" fontAlgn="base" latinLnBrk="0" hangingPunct="1">
                        <a:lnSpc>
                          <a:spcPct val="100000"/>
                        </a:lnSpc>
                        <a:spcBef>
                          <a:spcPct val="20000"/>
                        </a:spcBef>
                        <a:spcAft>
                          <a:spcPct val="0"/>
                        </a:spcAft>
                        <a:buClr>
                          <a:srgbClr val="FF9933"/>
                        </a:buClr>
                        <a:buSzPct val="65000"/>
                        <a:buFontTx/>
                        <a:buNone/>
                        <a:tabLst/>
                      </a:pPr>
                      <a:endParaRPr kumimoji="0" lang="en-US" sz="2000" b="0" i="0" u="none" strike="noStrike" cap="none" normalizeH="0" baseline="0" dirty="0" smtClean="0">
                        <a:ln>
                          <a:noFill/>
                        </a:ln>
                        <a:solidFill>
                          <a:srgbClr val="004489"/>
                        </a:solidFill>
                        <a:effectLst/>
                        <a:latin typeface="Calibri"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chemeClr val="tx1"/>
                          </a:solidFill>
                          <a:effectLst/>
                          <a:latin typeface="Calibri" pitchFamily="34" charset="0"/>
                        </a:rPr>
                        <a:t>69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rgbClr val="FF9933"/>
                        </a:buClr>
                        <a:buSzPct val="65000"/>
                        <a:buFontTx/>
                        <a:buNone/>
                        <a:tabLst/>
                      </a:pPr>
                      <a:r>
                        <a:rPr kumimoji="0" lang="en-US" sz="2000" b="0" i="0" u="none" strike="noStrike" cap="none" normalizeH="0" baseline="0" dirty="0" smtClean="0">
                          <a:ln>
                            <a:noFill/>
                          </a:ln>
                          <a:solidFill>
                            <a:schemeClr val="tx1"/>
                          </a:solidFill>
                          <a:effectLst/>
                          <a:latin typeface="Calibri" pitchFamily="34" charset="0"/>
                        </a:rPr>
                        <a:t>1000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5579" name="Text Box 43"/>
          <p:cNvSpPr txBox="1">
            <a:spLocks noChangeArrowheads="1"/>
          </p:cNvSpPr>
          <p:nvPr/>
        </p:nvSpPr>
        <p:spPr bwMode="auto">
          <a:xfrm>
            <a:off x="4200213" y="2669229"/>
            <a:ext cx="4943787" cy="784830"/>
          </a:xfrm>
          <a:prstGeom prst="rect">
            <a:avLst/>
          </a:prstGeom>
          <a:noFill/>
          <a:ln w="9525">
            <a:noFill/>
            <a:miter lim="800000"/>
            <a:headEnd/>
            <a:tailEnd/>
          </a:ln>
          <a:effectLst/>
        </p:spPr>
        <p:txBody>
          <a:bodyPr wrap="square">
            <a:spAutoFit/>
          </a:bodyPr>
          <a:lstStyle/>
          <a:p>
            <a:pPr algn="l">
              <a:spcBef>
                <a:spcPct val="50000"/>
              </a:spcBef>
              <a:tabLst>
                <a:tab pos="4486275" algn="r"/>
              </a:tabLst>
            </a:pPr>
            <a:r>
              <a:rPr lang="en-US" b="1" dirty="0" smtClean="0">
                <a:solidFill>
                  <a:srgbClr val="E3004A"/>
                </a:solidFill>
                <a:latin typeface="Calibri" pitchFamily="34" charset="0"/>
              </a:rPr>
              <a:t>Sensitivity</a:t>
            </a:r>
            <a:r>
              <a:rPr lang="en-US" dirty="0" smtClean="0">
                <a:solidFill>
                  <a:srgbClr val="004489"/>
                </a:solidFill>
                <a:latin typeface="Calibri" pitchFamily="34" charset="0"/>
              </a:rPr>
              <a:t>: 	</a:t>
            </a:r>
            <a:r>
              <a:rPr lang="en-US" dirty="0" smtClean="0">
                <a:solidFill>
                  <a:srgbClr val="00B050"/>
                </a:solidFill>
                <a:latin typeface="Calibri" pitchFamily="34" charset="0"/>
              </a:rPr>
              <a:t>7</a:t>
            </a:r>
            <a:r>
              <a:rPr lang="en-US" dirty="0" smtClean="0">
                <a:latin typeface="Calibri" pitchFamily="34" charset="0"/>
              </a:rPr>
              <a:t>/(</a:t>
            </a:r>
            <a:r>
              <a:rPr lang="en-US" dirty="0" smtClean="0">
                <a:solidFill>
                  <a:srgbClr val="00B050"/>
                </a:solidFill>
                <a:latin typeface="Calibri" pitchFamily="34" charset="0"/>
              </a:rPr>
              <a:t>7</a:t>
            </a:r>
            <a:r>
              <a:rPr lang="en-US" dirty="0" smtClean="0">
                <a:latin typeface="Calibri" pitchFamily="34" charset="0"/>
              </a:rPr>
              <a:t>+</a:t>
            </a:r>
            <a:r>
              <a:rPr lang="en-US" dirty="0" smtClean="0">
                <a:solidFill>
                  <a:srgbClr val="FF0000"/>
                </a:solidFill>
                <a:latin typeface="Calibri" pitchFamily="34" charset="0"/>
              </a:rPr>
              <a:t>62</a:t>
            </a:r>
            <a:r>
              <a:rPr lang="en-US" dirty="0" smtClean="0">
                <a:latin typeface="Calibri" pitchFamily="34" charset="0"/>
              </a:rPr>
              <a:t>) </a:t>
            </a:r>
            <a:r>
              <a:rPr lang="en-US" dirty="0" smtClean="0">
                <a:latin typeface="Calibri" pitchFamily="34" charset="0"/>
                <a:sym typeface="Wingdings" pitchFamily="2" charset="2"/>
              </a:rPr>
              <a:t>= 0.101</a:t>
            </a:r>
          </a:p>
          <a:p>
            <a:pPr algn="l" eaLnBrk="1" hangingPunct="1">
              <a:spcBef>
                <a:spcPct val="50000"/>
              </a:spcBef>
              <a:tabLst>
                <a:tab pos="4486275" algn="r"/>
              </a:tabLst>
            </a:pPr>
            <a:r>
              <a:rPr lang="en-US" dirty="0" smtClean="0">
                <a:latin typeface="Calibri" pitchFamily="34" charset="0"/>
                <a:sym typeface="Wingdings" pitchFamily="2" charset="2"/>
              </a:rPr>
              <a:t>1 </a:t>
            </a:r>
            <a:r>
              <a:rPr lang="en-US" dirty="0">
                <a:latin typeface="Calibri" pitchFamily="34" charset="0"/>
                <a:sym typeface="Wingdings" pitchFamily="2" charset="2"/>
              </a:rPr>
              <a:t>-</a:t>
            </a:r>
            <a:r>
              <a:rPr lang="en-US" dirty="0">
                <a:solidFill>
                  <a:srgbClr val="004489"/>
                </a:solidFill>
                <a:latin typeface="Calibri" pitchFamily="34" charset="0"/>
                <a:sym typeface="Wingdings" pitchFamily="2" charset="2"/>
              </a:rPr>
              <a:t> </a:t>
            </a:r>
            <a:r>
              <a:rPr lang="en-US" b="1" dirty="0">
                <a:solidFill>
                  <a:srgbClr val="E3004A"/>
                </a:solidFill>
                <a:latin typeface="Calibri" pitchFamily="34" charset="0"/>
                <a:sym typeface="Wingdings" pitchFamily="2" charset="2"/>
              </a:rPr>
              <a:t>Specificity</a:t>
            </a:r>
            <a:r>
              <a:rPr lang="en-US" dirty="0">
                <a:solidFill>
                  <a:srgbClr val="004489"/>
                </a:solidFill>
                <a:latin typeface="Calibri" pitchFamily="34" charset="0"/>
                <a:sym typeface="Wingdings" pitchFamily="2" charset="2"/>
              </a:rPr>
              <a:t>: </a:t>
            </a:r>
            <a:r>
              <a:rPr lang="en-US" dirty="0" smtClean="0">
                <a:solidFill>
                  <a:srgbClr val="004489"/>
                </a:solidFill>
                <a:latin typeface="Calibri" pitchFamily="34" charset="0"/>
                <a:sym typeface="Wingdings" pitchFamily="2" charset="2"/>
              </a:rPr>
              <a:t>	</a:t>
            </a:r>
            <a:r>
              <a:rPr lang="en-US" dirty="0" smtClean="0">
                <a:latin typeface="Calibri" pitchFamily="34" charset="0"/>
                <a:sym typeface="Wingdings" pitchFamily="2" charset="2"/>
              </a:rPr>
              <a:t>1 </a:t>
            </a:r>
            <a:r>
              <a:rPr lang="en-US" dirty="0">
                <a:latin typeface="Calibri" pitchFamily="34" charset="0"/>
                <a:sym typeface="Wingdings" pitchFamily="2" charset="2"/>
              </a:rPr>
              <a:t>– (</a:t>
            </a:r>
            <a:r>
              <a:rPr lang="en-US" dirty="0">
                <a:solidFill>
                  <a:srgbClr val="006DDA"/>
                </a:solidFill>
                <a:latin typeface="Calibri" pitchFamily="34" charset="0"/>
                <a:sym typeface="Wingdings" pitchFamily="2" charset="2"/>
              </a:rPr>
              <a:t>975</a:t>
            </a:r>
            <a:r>
              <a:rPr lang="en-US" dirty="0">
                <a:latin typeface="Calibri" pitchFamily="34" charset="0"/>
                <a:sym typeface="Wingdings" pitchFamily="2" charset="2"/>
              </a:rPr>
              <a:t>/(</a:t>
            </a:r>
            <a:r>
              <a:rPr lang="en-US" dirty="0">
                <a:solidFill>
                  <a:srgbClr val="990099"/>
                </a:solidFill>
                <a:latin typeface="Calibri" pitchFamily="34" charset="0"/>
                <a:sym typeface="Wingdings" pitchFamily="2" charset="2"/>
              </a:rPr>
              <a:t>25</a:t>
            </a:r>
            <a:r>
              <a:rPr lang="en-US" dirty="0">
                <a:solidFill>
                  <a:srgbClr val="004489"/>
                </a:solidFill>
                <a:latin typeface="Calibri" pitchFamily="34" charset="0"/>
                <a:sym typeface="Wingdings" pitchFamily="2" charset="2"/>
              </a:rPr>
              <a:t>+</a:t>
            </a:r>
            <a:r>
              <a:rPr lang="en-US" dirty="0">
                <a:solidFill>
                  <a:srgbClr val="006DDA"/>
                </a:solidFill>
                <a:latin typeface="Calibri" pitchFamily="34" charset="0"/>
                <a:sym typeface="Wingdings" pitchFamily="2" charset="2"/>
              </a:rPr>
              <a:t>975</a:t>
            </a:r>
            <a:r>
              <a:rPr lang="en-US" dirty="0">
                <a:latin typeface="Calibri" pitchFamily="34" charset="0"/>
                <a:sym typeface="Wingdings" pitchFamily="2" charset="2"/>
              </a:rPr>
              <a:t>)) = </a:t>
            </a:r>
            <a:r>
              <a:rPr lang="en-US" dirty="0" smtClean="0">
                <a:latin typeface="Calibri" pitchFamily="34" charset="0"/>
                <a:sym typeface="Wingdings" pitchFamily="2" charset="2"/>
              </a:rPr>
              <a:t>0.025</a:t>
            </a:r>
          </a:p>
        </p:txBody>
      </p:sp>
      <p:sp>
        <p:nvSpPr>
          <p:cNvPr id="65583" name="Text Box 47"/>
          <p:cNvSpPr txBox="1">
            <a:spLocks noChangeArrowheads="1"/>
          </p:cNvSpPr>
          <p:nvPr/>
        </p:nvSpPr>
        <p:spPr bwMode="auto">
          <a:xfrm>
            <a:off x="4700733" y="4907707"/>
            <a:ext cx="2808288" cy="830997"/>
          </a:xfrm>
          <a:prstGeom prst="rect">
            <a:avLst/>
          </a:prstGeom>
          <a:noFill/>
          <a:ln w="9525">
            <a:noFill/>
            <a:miter lim="800000"/>
            <a:headEnd/>
            <a:tailEnd/>
          </a:ln>
          <a:effectLst/>
        </p:spPr>
        <p:txBody>
          <a:bodyPr>
            <a:spAutoFit/>
          </a:bodyPr>
          <a:lstStyle/>
          <a:p>
            <a:pPr algn="ctr" eaLnBrk="1" hangingPunct="1">
              <a:spcBef>
                <a:spcPct val="50000"/>
              </a:spcBef>
            </a:pPr>
            <a:r>
              <a:rPr lang="en-GB" sz="2400" dirty="0">
                <a:solidFill>
                  <a:srgbClr val="004489"/>
                </a:solidFill>
                <a:latin typeface="Calibri" pitchFamily="34" charset="0"/>
              </a:rPr>
              <a:t>Area Under </a:t>
            </a:r>
            <a:r>
              <a:rPr lang="en-GB" sz="2400" dirty="0" smtClean="0">
                <a:solidFill>
                  <a:srgbClr val="004489"/>
                </a:solidFill>
                <a:latin typeface="Calibri" pitchFamily="34" charset="0"/>
              </a:rPr>
              <a:t>Curve</a:t>
            </a:r>
            <a:br>
              <a:rPr lang="en-GB" sz="2400" dirty="0" smtClean="0">
                <a:solidFill>
                  <a:srgbClr val="004489"/>
                </a:solidFill>
                <a:latin typeface="Calibri" pitchFamily="34" charset="0"/>
              </a:rPr>
            </a:br>
            <a:r>
              <a:rPr lang="en-GB" sz="2400" dirty="0" smtClean="0">
                <a:solidFill>
                  <a:srgbClr val="E3004A"/>
                </a:solidFill>
                <a:latin typeface="Calibri" pitchFamily="34" charset="0"/>
              </a:rPr>
              <a:t>0.849</a:t>
            </a:r>
            <a:endParaRPr lang="en-GB" sz="2400" dirty="0">
              <a:solidFill>
                <a:srgbClr val="E3004A"/>
              </a:solidFill>
              <a:latin typeface="Calibri" pitchFamily="34" charset="0"/>
            </a:endParaRPr>
          </a:p>
        </p:txBody>
      </p:sp>
      <p:sp>
        <p:nvSpPr>
          <p:cNvPr id="65586" name="Text Box 50"/>
          <p:cNvSpPr txBox="1">
            <a:spLocks noChangeArrowheads="1"/>
          </p:cNvSpPr>
          <p:nvPr/>
        </p:nvSpPr>
        <p:spPr bwMode="auto">
          <a:xfrm>
            <a:off x="3040063" y="4745038"/>
            <a:ext cx="184150" cy="366712"/>
          </a:xfrm>
          <a:prstGeom prst="rect">
            <a:avLst/>
          </a:prstGeom>
          <a:noFill/>
          <a:ln w="9525">
            <a:noFill/>
            <a:miter lim="800000"/>
            <a:headEnd/>
            <a:tailEnd/>
          </a:ln>
          <a:effectLst/>
        </p:spPr>
        <p:txBody>
          <a:bodyPr wrap="none">
            <a:spAutoFit/>
          </a:bodyPr>
          <a:lstStyle/>
          <a:p>
            <a:pPr eaLnBrk="1" hangingPunct="1"/>
            <a:endParaRPr lang="en-GB"/>
          </a:p>
        </p:txBody>
      </p:sp>
      <p:sp>
        <p:nvSpPr>
          <p:cNvPr id="12" name="TextBox 11"/>
          <p:cNvSpPr txBox="1"/>
          <p:nvPr/>
        </p:nvSpPr>
        <p:spPr>
          <a:xfrm>
            <a:off x="5225143" y="6652006"/>
            <a:ext cx="1617784" cy="123111"/>
          </a:xfrm>
          <a:prstGeom prst="rect">
            <a:avLst/>
          </a:prstGeom>
          <a:solidFill>
            <a:schemeClr val="bg1"/>
          </a:solidFill>
        </p:spPr>
        <p:txBody>
          <a:bodyPr wrap="square" tIns="0" bIns="0" rtlCol="0">
            <a:spAutoFit/>
          </a:bodyPr>
          <a:lstStyle/>
          <a:p>
            <a:r>
              <a:rPr lang="en-GB" sz="800" dirty="0" smtClean="0"/>
              <a:t>1-Specificity</a:t>
            </a:r>
            <a:endParaRPr lang="en-GB" sz="800" dirty="0"/>
          </a:p>
        </p:txBody>
      </p:sp>
      <p:sp>
        <p:nvSpPr>
          <p:cNvPr id="16" name="Line 13"/>
          <p:cNvSpPr>
            <a:spLocks noChangeShapeType="1"/>
          </p:cNvSpPr>
          <p:nvPr/>
        </p:nvSpPr>
        <p:spPr bwMode="auto">
          <a:xfrm rot="10800000" flipH="1" flipV="1">
            <a:off x="4027134" y="6108970"/>
            <a:ext cx="576263" cy="0"/>
          </a:xfrm>
          <a:prstGeom prst="line">
            <a:avLst/>
          </a:prstGeom>
          <a:noFill/>
          <a:ln w="57150">
            <a:solidFill>
              <a:srgbClr val="FF0000"/>
            </a:solidFill>
            <a:round/>
            <a:headEnd/>
            <a:tailEnd type="triangle" w="med" len="med"/>
          </a:ln>
          <a:effectLst/>
        </p:spPr>
        <p:txBody>
          <a:bodyPr/>
          <a:lstStyle/>
          <a:p>
            <a:endParaRPr lang="en-GB"/>
          </a:p>
        </p:txBody>
      </p:sp>
      <p:sp>
        <p:nvSpPr>
          <p:cNvPr id="17" name="Text Box 47"/>
          <p:cNvSpPr txBox="1">
            <a:spLocks noChangeArrowheads="1"/>
          </p:cNvSpPr>
          <p:nvPr/>
        </p:nvSpPr>
        <p:spPr bwMode="auto">
          <a:xfrm>
            <a:off x="3491880" y="5877272"/>
            <a:ext cx="576080" cy="461665"/>
          </a:xfrm>
          <a:prstGeom prst="rect">
            <a:avLst/>
          </a:prstGeom>
          <a:noFill/>
          <a:ln w="9525">
            <a:noFill/>
            <a:miter lim="800000"/>
            <a:headEnd/>
            <a:tailEnd/>
          </a:ln>
          <a:effectLst/>
        </p:spPr>
        <p:txBody>
          <a:bodyPr wrap="square">
            <a:spAutoFit/>
          </a:bodyPr>
          <a:lstStyle/>
          <a:p>
            <a:pPr algn="ctr" eaLnBrk="1" hangingPunct="1">
              <a:spcBef>
                <a:spcPct val="50000"/>
              </a:spcBef>
            </a:pPr>
            <a:r>
              <a:rPr lang="en-GB" sz="2400" dirty="0" smtClean="0">
                <a:solidFill>
                  <a:srgbClr val="004489"/>
                </a:solidFill>
                <a:latin typeface="Calibri" pitchFamily="34" charset="0"/>
              </a:rPr>
              <a:t>i.e.</a:t>
            </a:r>
            <a:endParaRPr lang="en-GB" sz="2400" dirty="0">
              <a:solidFill>
                <a:srgbClr val="D36616"/>
              </a:solidFill>
              <a:latin typeface="Calibri" pitchFamily="34" charset="0"/>
            </a:endParaRPr>
          </a:p>
        </p:txBody>
      </p:sp>
      <p:sp>
        <p:nvSpPr>
          <p:cNvPr id="19" name="Text Box 15"/>
          <p:cNvSpPr txBox="1">
            <a:spLocks noChangeArrowheads="1"/>
          </p:cNvSpPr>
          <p:nvPr/>
        </p:nvSpPr>
        <p:spPr bwMode="auto">
          <a:xfrm>
            <a:off x="758757" y="-27384"/>
            <a:ext cx="8385242" cy="532904"/>
          </a:xfrm>
          <a:prstGeom prst="rect">
            <a:avLst/>
          </a:prstGeom>
          <a:noFill/>
          <a:ln w="9525">
            <a:noFill/>
            <a:miter lim="800000"/>
            <a:headEnd/>
            <a:tailEnd/>
          </a:ln>
        </p:spPr>
        <p:txBody>
          <a:bodyPr wrap="square" lIns="40069" tIns="20035" rIns="40069" bIns="20035">
            <a:spAutoFit/>
          </a:bodyPr>
          <a:lstStyle/>
          <a:p>
            <a:r>
              <a:rPr lang="en-GB" sz="3200" b="1" spc="-60" dirty="0" smtClean="0">
                <a:solidFill>
                  <a:srgbClr val="E3004A"/>
                </a:solidFill>
                <a:latin typeface="+mj-lt"/>
                <a:ea typeface="+mj-ea"/>
                <a:cs typeface="+mj-cs"/>
              </a:rPr>
              <a:t>Statistical testing against a null distribution</a:t>
            </a:r>
            <a:endParaRPr lang="en-GB" sz="3200" b="1" spc="-60" dirty="0">
              <a:solidFill>
                <a:srgbClr val="E3004A"/>
              </a:solidFill>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0.00312 -0.00208 L 0.00434 0.62581 " pathEditMode="fixed" rAng="0" ptsTypes="AA">
                                      <p:cBhvr>
                                        <p:cTn id="6" dur="5000" fill="hold"/>
                                        <p:tgtEl>
                                          <p:spTgt spid="65549"/>
                                        </p:tgtEl>
                                        <p:attrNameLst>
                                          <p:attrName>ppt_x</p:attrName>
                                          <p:attrName>ppt_y</p:attrName>
                                        </p:attrNameLst>
                                      </p:cBhvr>
                                      <p:rCtr x="100" y="31400"/>
                                    </p:animMotion>
                                  </p:childTnLst>
                                </p:cTn>
                              </p:par>
                            </p:childTnLst>
                          </p:cTn>
                        </p:par>
                        <p:par>
                          <p:cTn id="7" fill="hold">
                            <p:stCondLst>
                              <p:cond delay="5000"/>
                            </p:stCondLst>
                            <p:childTnLst>
                              <p:par>
                                <p:cTn id="8" presetID="2" presetClass="entr" presetSubtype="8" fill="hold" grpId="0" nodeType="afterEffect">
                                  <p:stCondLst>
                                    <p:cond delay="0"/>
                                  </p:stCondLst>
                                  <p:childTnLst>
                                    <p:set>
                                      <p:cBhvr>
                                        <p:cTn id="9" dur="1" fill="hold">
                                          <p:stCondLst>
                                            <p:cond delay="0"/>
                                          </p:stCondLst>
                                        </p:cTn>
                                        <p:tgtEl>
                                          <p:spTgt spid="16"/>
                                        </p:tgtEl>
                                        <p:attrNameLst>
                                          <p:attrName>style.visibility</p:attrName>
                                        </p:attrNameLst>
                                      </p:cBhvr>
                                      <p:to>
                                        <p:strVal val="visible"/>
                                      </p:to>
                                    </p:set>
                                    <p:anim calcmode="lin" valueType="num">
                                      <p:cBhvr additive="base">
                                        <p:cTn id="10" dur="500" fill="hold"/>
                                        <p:tgtEl>
                                          <p:spTgt spid="16"/>
                                        </p:tgtEl>
                                        <p:attrNameLst>
                                          <p:attrName>ppt_x</p:attrName>
                                        </p:attrNameLst>
                                      </p:cBhvr>
                                      <p:tavLst>
                                        <p:tav tm="0">
                                          <p:val>
                                            <p:strVal val="0-#ppt_w/2"/>
                                          </p:val>
                                        </p:tav>
                                        <p:tav tm="100000">
                                          <p:val>
                                            <p:strVal val="#ppt_x"/>
                                          </p:val>
                                        </p:tav>
                                      </p:tavLst>
                                    </p:anim>
                                    <p:anim calcmode="lin" valueType="num">
                                      <p:cBhvr additive="base">
                                        <p:cTn id="11" dur="500" fill="hold"/>
                                        <p:tgtEl>
                                          <p:spTgt spid="16"/>
                                        </p:tgtEl>
                                        <p:attrNameLst>
                                          <p:attrName>ppt_y</p:attrName>
                                        </p:attrNameLst>
                                      </p:cBhvr>
                                      <p:tavLst>
                                        <p:tav tm="0">
                                          <p:val>
                                            <p:strVal val="#ppt_y"/>
                                          </p:val>
                                        </p:tav>
                                        <p:tav tm="100000">
                                          <p:val>
                                            <p:strVal val="#ppt_y"/>
                                          </p:val>
                                        </p:tav>
                                      </p:tavLst>
                                    </p:anim>
                                  </p:childTnLst>
                                </p:cTn>
                              </p:par>
                            </p:childTnLst>
                          </p:cTn>
                        </p:par>
                        <p:par>
                          <p:cTn id="12" fill="hold">
                            <p:stCondLst>
                              <p:cond delay="5500"/>
                            </p:stCondLst>
                            <p:childTnLst>
                              <p:par>
                                <p:cTn id="13" presetID="1"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entr" presetSubtype="0" fill="hold" grpId="0" nodeType="clickEffect">
                                  <p:stCondLst>
                                    <p:cond delay="0"/>
                                  </p:stCondLst>
                                  <p:childTnLst>
                                    <p:set>
                                      <p:cBhvr>
                                        <p:cTn id="18" dur="1" fill="hold">
                                          <p:stCondLst>
                                            <p:cond delay="0"/>
                                          </p:stCondLst>
                                        </p:cTn>
                                        <p:tgtEl>
                                          <p:spTgt spid="65583"/>
                                        </p:tgtEl>
                                        <p:attrNameLst>
                                          <p:attrName>style.visibility</p:attrName>
                                        </p:attrNameLst>
                                      </p:cBhvr>
                                      <p:to>
                                        <p:strVal val="visible"/>
                                      </p:to>
                                    </p:set>
                                    <p:animEffect transition="in" filter="fade">
                                      <p:cBhvr>
                                        <p:cTn id="19" dur="2000"/>
                                        <p:tgtEl>
                                          <p:spTgt spid="65583"/>
                                        </p:tgtEl>
                                      </p:cBhvr>
                                    </p:animEffect>
                                    <p:anim calcmode="lin" valueType="num">
                                      <p:cBhvr>
                                        <p:cTn id="20" dur="2000" fill="hold"/>
                                        <p:tgtEl>
                                          <p:spTgt spid="65583"/>
                                        </p:tgtEl>
                                        <p:attrNameLst>
                                          <p:attrName>style.rotation</p:attrName>
                                        </p:attrNameLst>
                                      </p:cBhvr>
                                      <p:tavLst>
                                        <p:tav tm="0">
                                          <p:val>
                                            <p:fltVal val="720"/>
                                          </p:val>
                                        </p:tav>
                                        <p:tav tm="100000">
                                          <p:val>
                                            <p:fltVal val="0"/>
                                          </p:val>
                                        </p:tav>
                                      </p:tavLst>
                                    </p:anim>
                                    <p:anim calcmode="lin" valueType="num">
                                      <p:cBhvr>
                                        <p:cTn id="21" dur="2000" fill="hold"/>
                                        <p:tgtEl>
                                          <p:spTgt spid="65583"/>
                                        </p:tgtEl>
                                        <p:attrNameLst>
                                          <p:attrName>ppt_h</p:attrName>
                                        </p:attrNameLst>
                                      </p:cBhvr>
                                      <p:tavLst>
                                        <p:tav tm="0">
                                          <p:val>
                                            <p:fltVal val="0"/>
                                          </p:val>
                                        </p:tav>
                                        <p:tav tm="100000">
                                          <p:val>
                                            <p:strVal val="#ppt_h"/>
                                          </p:val>
                                        </p:tav>
                                      </p:tavLst>
                                    </p:anim>
                                    <p:anim calcmode="lin" valueType="num">
                                      <p:cBhvr>
                                        <p:cTn id="22" dur="2000" fill="hold"/>
                                        <p:tgtEl>
                                          <p:spTgt spid="65583"/>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9" grpId="0" animBg="1"/>
      <p:bldP spid="65583" grpId="0"/>
      <p:bldP spid="16" grpId="0" animBg="1"/>
      <p:bldP spid="1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14" descr="Logo UL"/>
          <p:cNvPicPr>
            <a:picLocks noChangeArrowheads="1"/>
          </p:cNvPicPr>
          <p:nvPr/>
        </p:nvPicPr>
        <p:blipFill>
          <a:blip r:embed="rId3" cstate="screen"/>
          <a:srcRect/>
          <a:stretch>
            <a:fillRect/>
          </a:stretch>
        </p:blipFill>
        <p:spPr bwMode="auto">
          <a:xfrm>
            <a:off x="8177213" y="142875"/>
            <a:ext cx="838200" cy="331788"/>
          </a:xfrm>
          <a:prstGeom prst="rect">
            <a:avLst/>
          </a:prstGeom>
          <a:noFill/>
          <a:ln w="9525">
            <a:noFill/>
            <a:miter lim="800000"/>
            <a:headEnd/>
            <a:tailEnd/>
          </a:ln>
        </p:spPr>
      </p:pic>
      <p:sp>
        <p:nvSpPr>
          <p:cNvPr id="56338" name="Text Box 22"/>
          <p:cNvSpPr txBox="1">
            <a:spLocks noChangeArrowheads="1"/>
          </p:cNvSpPr>
          <p:nvPr/>
        </p:nvSpPr>
        <p:spPr bwMode="auto">
          <a:xfrm>
            <a:off x="7031038" y="0"/>
            <a:ext cx="2112962" cy="539750"/>
          </a:xfrm>
          <a:prstGeom prst="rect">
            <a:avLst/>
          </a:prstGeom>
          <a:solidFill>
            <a:schemeClr val="bg1"/>
          </a:solidFill>
          <a:ln w="9525" algn="ctr">
            <a:noFill/>
            <a:miter lim="800000"/>
            <a:headEnd/>
            <a:tailEnd/>
          </a:ln>
        </p:spPr>
        <p:txBody>
          <a:bodyPr/>
          <a:lstStyle/>
          <a:p>
            <a:pPr algn="ctr">
              <a:spcBef>
                <a:spcPct val="50000"/>
              </a:spcBef>
            </a:pPr>
            <a:endParaRPr lang="en-US"/>
          </a:p>
        </p:txBody>
      </p:sp>
      <p:sp>
        <p:nvSpPr>
          <p:cNvPr id="23" name="Rectangle 3"/>
          <p:cNvSpPr txBox="1">
            <a:spLocks noChangeArrowheads="1"/>
          </p:cNvSpPr>
          <p:nvPr/>
        </p:nvSpPr>
        <p:spPr bwMode="auto">
          <a:xfrm>
            <a:off x="728663" y="908720"/>
            <a:ext cx="8415337" cy="594928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720725" indent="-720725">
              <a:buFontTx/>
              <a:buNone/>
            </a:pPr>
            <a:r>
              <a:rPr lang="en-GB" sz="2400" b="1" dirty="0" smtClean="0">
                <a:solidFill>
                  <a:srgbClr val="E3004A"/>
                </a:solidFill>
                <a:latin typeface="Calibri" pitchFamily="34" charset="0"/>
                <a:ea typeface="+mj-ea"/>
                <a:cs typeface="Calibri" pitchFamily="34" charset="0"/>
              </a:rPr>
              <a:t>AUC</a:t>
            </a:r>
            <a:r>
              <a:rPr lang="en-GB" sz="2400" dirty="0" smtClean="0">
                <a:solidFill>
                  <a:srgbClr val="004489"/>
                </a:solidFill>
                <a:latin typeface="Calibri" pitchFamily="34" charset="0"/>
                <a:ea typeface="+mj-ea"/>
                <a:cs typeface="Calibri" pitchFamily="34" charset="0"/>
              </a:rPr>
              <a:t>: </a:t>
            </a:r>
            <a:r>
              <a:rPr lang="en-GB" sz="2400" dirty="0" smtClean="0">
                <a:latin typeface="Calibri" pitchFamily="34" charset="0"/>
                <a:ea typeface="+mj-ea"/>
                <a:cs typeface="Calibri" pitchFamily="34" charset="0"/>
              </a:rPr>
              <a:t>The probability, when a presence site and a (pseudo-) absence site are drawn at random, that the presence site has a higher predicted value than the (pseudo-) absence site.</a:t>
            </a:r>
          </a:p>
          <a:p>
            <a:pPr marL="803275" indent="-803275">
              <a:buFontTx/>
              <a:buNone/>
            </a:pPr>
            <a:endParaRPr lang="en-GB" sz="2400" dirty="0" smtClean="0">
              <a:solidFill>
                <a:srgbClr val="004489"/>
              </a:solidFill>
              <a:latin typeface="Cambria" pitchFamily="18" charset="0"/>
            </a:endParaRPr>
          </a:p>
          <a:p>
            <a:pPr marL="720725">
              <a:buFontTx/>
              <a:buNone/>
            </a:pPr>
            <a:r>
              <a:rPr lang="en-GB" sz="2400" dirty="0" smtClean="0">
                <a:solidFill>
                  <a:srgbClr val="E3004A"/>
                </a:solidFill>
                <a:latin typeface="Calibri" pitchFamily="34" charset="0"/>
                <a:ea typeface="+mj-ea"/>
                <a:cs typeface="Calibri" pitchFamily="34" charset="0"/>
              </a:rPr>
              <a:t>Accuracy</a:t>
            </a:r>
            <a:r>
              <a:rPr lang="en-GB" sz="2400" dirty="0" smtClean="0">
                <a:solidFill>
                  <a:srgbClr val="004489"/>
                </a:solidFill>
                <a:latin typeface="Calibri" pitchFamily="34" charset="0"/>
                <a:ea typeface="+mj-ea"/>
                <a:cs typeface="Calibri" pitchFamily="34" charset="0"/>
              </a:rPr>
              <a:t>:</a:t>
            </a:r>
          </a:p>
          <a:p>
            <a:pPr marL="720725">
              <a:buSzTx/>
              <a:buFontTx/>
              <a:buNone/>
              <a:tabLst>
                <a:tab pos="3051175" algn="l"/>
              </a:tabLst>
            </a:pPr>
            <a:r>
              <a:rPr lang="en-GB" sz="2400" dirty="0" smtClean="0">
                <a:latin typeface="Calibri" pitchFamily="34" charset="0"/>
                <a:ea typeface="+mj-ea"/>
                <a:cs typeface="Calibri" pitchFamily="34" charset="0"/>
              </a:rPr>
              <a:t>AUC = 0.5	</a:t>
            </a:r>
            <a:r>
              <a:rPr lang="en-GB" sz="2400" dirty="0" smtClean="0">
                <a:latin typeface="Calibri" pitchFamily="34" charset="0"/>
                <a:ea typeface="+mj-ea"/>
                <a:cs typeface="Calibri" pitchFamily="34" charset="0"/>
                <a:sym typeface="Wingdings" pitchFamily="2" charset="2"/>
              </a:rPr>
              <a:t> </a:t>
            </a:r>
            <a:r>
              <a:rPr lang="en-GB" sz="2400" dirty="0" smtClean="0">
                <a:latin typeface="Calibri" pitchFamily="34" charset="0"/>
                <a:ea typeface="+mj-ea"/>
                <a:cs typeface="Calibri" pitchFamily="34" charset="0"/>
              </a:rPr>
              <a:t>Random Prediction</a:t>
            </a:r>
          </a:p>
          <a:p>
            <a:pPr marL="720725">
              <a:buSzTx/>
              <a:buFontTx/>
              <a:buNone/>
              <a:tabLst>
                <a:tab pos="3051175" algn="l"/>
              </a:tabLst>
            </a:pPr>
            <a:r>
              <a:rPr lang="en-GB" sz="2400" dirty="0" smtClean="0">
                <a:latin typeface="Calibri" pitchFamily="34" charset="0"/>
                <a:ea typeface="+mj-ea"/>
                <a:cs typeface="Calibri" pitchFamily="34" charset="0"/>
              </a:rPr>
              <a:t>0.5 &lt; AUC &lt; 0.7 	</a:t>
            </a:r>
            <a:r>
              <a:rPr lang="en-GB" sz="2400" dirty="0" smtClean="0">
                <a:latin typeface="Calibri" pitchFamily="34" charset="0"/>
                <a:ea typeface="+mj-ea"/>
                <a:cs typeface="Calibri" pitchFamily="34" charset="0"/>
                <a:sym typeface="Wingdings" pitchFamily="2" charset="2"/>
              </a:rPr>
              <a:t> Low Model Accuracy</a:t>
            </a:r>
          </a:p>
          <a:p>
            <a:pPr marL="720725">
              <a:buSzTx/>
              <a:buFontTx/>
              <a:buNone/>
              <a:tabLst>
                <a:tab pos="3051175" algn="l"/>
              </a:tabLst>
            </a:pPr>
            <a:r>
              <a:rPr lang="en-GB" sz="2400" dirty="0" smtClean="0">
                <a:latin typeface="Calibri" pitchFamily="34" charset="0"/>
                <a:ea typeface="+mj-ea"/>
                <a:cs typeface="Calibri" pitchFamily="34" charset="0"/>
                <a:sym typeface="Wingdings" pitchFamily="2" charset="2"/>
              </a:rPr>
              <a:t>0.7 &lt; AUC &lt; 0.9 	 </a:t>
            </a:r>
            <a:r>
              <a:rPr lang="en-GB" sz="2400" dirty="0" smtClean="0">
                <a:solidFill>
                  <a:srgbClr val="E3004A"/>
                </a:solidFill>
                <a:latin typeface="Calibri" pitchFamily="34" charset="0"/>
                <a:ea typeface="+mj-ea"/>
                <a:cs typeface="Calibri" pitchFamily="34" charset="0"/>
                <a:sym typeface="Wingdings" pitchFamily="2" charset="2"/>
              </a:rPr>
              <a:t>Useful</a:t>
            </a:r>
            <a:r>
              <a:rPr lang="en-GB" sz="2400" dirty="0" smtClean="0">
                <a:latin typeface="Calibri" pitchFamily="34" charset="0"/>
                <a:ea typeface="+mj-ea"/>
                <a:cs typeface="Calibri" pitchFamily="34" charset="0"/>
                <a:sym typeface="Wingdings" pitchFamily="2" charset="2"/>
              </a:rPr>
              <a:t> Applications</a:t>
            </a:r>
          </a:p>
          <a:p>
            <a:pPr marL="720725">
              <a:buSzTx/>
              <a:buFontTx/>
              <a:buNone/>
              <a:tabLst>
                <a:tab pos="3051175" algn="l"/>
              </a:tabLst>
            </a:pPr>
            <a:r>
              <a:rPr lang="en-GB" sz="2400" dirty="0" smtClean="0">
                <a:latin typeface="Calibri" pitchFamily="34" charset="0"/>
                <a:ea typeface="+mj-ea"/>
                <a:cs typeface="Calibri" pitchFamily="34" charset="0"/>
                <a:sym typeface="Wingdings" pitchFamily="2" charset="2"/>
              </a:rPr>
              <a:t>0.9 &lt; AUC &lt; 1.0	 </a:t>
            </a:r>
            <a:r>
              <a:rPr lang="en-GB" sz="2400" dirty="0" smtClean="0">
                <a:solidFill>
                  <a:srgbClr val="E3004A"/>
                </a:solidFill>
                <a:latin typeface="Calibri" pitchFamily="34" charset="0"/>
                <a:ea typeface="+mj-ea"/>
                <a:cs typeface="Calibri" pitchFamily="34" charset="0"/>
                <a:sym typeface="Wingdings" pitchFamily="2" charset="2"/>
              </a:rPr>
              <a:t>High</a:t>
            </a:r>
            <a:r>
              <a:rPr lang="en-GB" sz="2400" dirty="0" smtClean="0">
                <a:latin typeface="Calibri" pitchFamily="34" charset="0"/>
                <a:ea typeface="+mj-ea"/>
                <a:cs typeface="Calibri" pitchFamily="34" charset="0"/>
                <a:sym typeface="Wingdings" pitchFamily="2" charset="2"/>
              </a:rPr>
              <a:t> Model Accuracy</a:t>
            </a:r>
          </a:p>
          <a:p>
            <a:pPr marL="720725">
              <a:buSzTx/>
              <a:buFontTx/>
              <a:buNone/>
              <a:tabLst>
                <a:tab pos="3051175" algn="l"/>
              </a:tabLst>
            </a:pPr>
            <a:r>
              <a:rPr lang="en-GB" sz="2400" dirty="0" smtClean="0">
                <a:latin typeface="Calibri" pitchFamily="34" charset="0"/>
                <a:ea typeface="+mj-ea"/>
                <a:cs typeface="Calibri" pitchFamily="34" charset="0"/>
                <a:sym typeface="Wingdings" pitchFamily="2" charset="2"/>
              </a:rPr>
              <a:t>AUC = 1.0	 </a:t>
            </a:r>
            <a:r>
              <a:rPr lang="en-GB" sz="2400" dirty="0" smtClean="0">
                <a:solidFill>
                  <a:srgbClr val="E3004A"/>
                </a:solidFill>
                <a:latin typeface="Calibri" pitchFamily="34" charset="0"/>
                <a:ea typeface="+mj-ea"/>
                <a:cs typeface="Calibri" pitchFamily="34" charset="0"/>
                <a:sym typeface="Wingdings" pitchFamily="2" charset="2"/>
              </a:rPr>
              <a:t>Perfect</a:t>
            </a:r>
            <a:r>
              <a:rPr lang="en-GB" sz="2400" dirty="0" smtClean="0">
                <a:latin typeface="Calibri" pitchFamily="34" charset="0"/>
                <a:ea typeface="+mj-ea"/>
                <a:cs typeface="Calibri" pitchFamily="34" charset="0"/>
                <a:sym typeface="Wingdings" pitchFamily="2" charset="2"/>
              </a:rPr>
              <a:t> Model Fit</a:t>
            </a:r>
            <a:endParaRPr lang="en-GB" sz="2400" dirty="0" smtClean="0">
              <a:latin typeface="Calibri" pitchFamily="34" charset="0"/>
              <a:ea typeface="+mj-ea"/>
              <a:cs typeface="Calibri" pitchFamily="34" charset="0"/>
            </a:endParaRPr>
          </a:p>
          <a:p>
            <a:pPr marL="273050" indent="-273050">
              <a:buFont typeface="Arial" pitchFamily="34" charset="0"/>
              <a:buChar char="•"/>
            </a:pPr>
            <a:endParaRPr lang="en-GB" sz="2400" dirty="0" smtClean="0">
              <a:solidFill>
                <a:srgbClr val="D36616"/>
              </a:solidFill>
              <a:latin typeface="Calibri" pitchFamily="34" charset="0"/>
              <a:ea typeface="+mj-ea"/>
              <a:cs typeface="Calibri" pitchFamily="34" charset="0"/>
            </a:endParaRPr>
          </a:p>
          <a:p>
            <a:pPr marL="2060575" indent="0">
              <a:buNone/>
            </a:pPr>
            <a:endParaRPr lang="en-GB" sz="2400" dirty="0" smtClean="0">
              <a:solidFill>
                <a:srgbClr val="004489"/>
              </a:solidFill>
              <a:latin typeface="Calibri" pitchFamily="34" charset="0"/>
              <a:ea typeface="+mj-ea"/>
              <a:cs typeface="Calibri" pitchFamily="34" charset="0"/>
            </a:endParaRPr>
          </a:p>
        </p:txBody>
      </p:sp>
      <p:sp>
        <p:nvSpPr>
          <p:cNvPr id="21" name="Text Box 15"/>
          <p:cNvSpPr txBox="1">
            <a:spLocks noChangeArrowheads="1"/>
          </p:cNvSpPr>
          <p:nvPr/>
        </p:nvSpPr>
        <p:spPr bwMode="auto">
          <a:xfrm>
            <a:off x="758757" y="116632"/>
            <a:ext cx="8385242" cy="532904"/>
          </a:xfrm>
          <a:prstGeom prst="rect">
            <a:avLst/>
          </a:prstGeom>
          <a:noFill/>
          <a:ln w="9525">
            <a:noFill/>
            <a:miter lim="800000"/>
            <a:headEnd/>
            <a:tailEnd/>
          </a:ln>
        </p:spPr>
        <p:txBody>
          <a:bodyPr wrap="square" lIns="40069" tIns="20035" rIns="40069" bIns="20035">
            <a:spAutoFit/>
          </a:bodyPr>
          <a:lstStyle/>
          <a:p>
            <a:r>
              <a:rPr lang="en-GB" sz="3200" b="1" spc="-60" dirty="0" smtClean="0">
                <a:solidFill>
                  <a:srgbClr val="E3004A"/>
                </a:solidFill>
                <a:latin typeface="+mj-lt"/>
                <a:ea typeface="+mj-ea"/>
                <a:cs typeface="+mj-cs"/>
              </a:rPr>
              <a:t>Statistical testing against a null distribution</a:t>
            </a:r>
            <a:endParaRPr lang="en-GB" sz="3200" b="1" spc="-60" dirty="0">
              <a:solidFill>
                <a:srgbClr val="E3004A"/>
              </a:solidFill>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xEl>
                                              <p:pRg st="2" end="2"/>
                                            </p:txEl>
                                          </p:spTgt>
                                        </p:tgtEl>
                                        <p:attrNameLst>
                                          <p:attrName>style.visibility</p:attrName>
                                        </p:attrNameLst>
                                      </p:cBhvr>
                                      <p:to>
                                        <p:strVal val="visible"/>
                                      </p:to>
                                    </p:set>
                                    <p:animEffect transition="in" filter="fade">
                                      <p:cBhvr>
                                        <p:cTn id="7" dur="1000"/>
                                        <p:tgtEl>
                                          <p:spTgt spid="2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3">
                                            <p:txEl>
                                              <p:pRg st="3" end="3"/>
                                            </p:txEl>
                                          </p:spTgt>
                                        </p:tgtEl>
                                        <p:attrNameLst>
                                          <p:attrName>style.visibility</p:attrName>
                                        </p:attrNameLst>
                                      </p:cBhvr>
                                      <p:to>
                                        <p:strVal val="visible"/>
                                      </p:to>
                                    </p:set>
                                    <p:animEffect transition="in" filter="fade">
                                      <p:cBhvr>
                                        <p:cTn id="10" dur="1000"/>
                                        <p:tgtEl>
                                          <p:spTgt spid="2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xEl>
                                              <p:pRg st="4" end="4"/>
                                            </p:txEl>
                                          </p:spTgt>
                                        </p:tgtEl>
                                        <p:attrNameLst>
                                          <p:attrName>style.visibility</p:attrName>
                                        </p:attrNameLst>
                                      </p:cBhvr>
                                      <p:to>
                                        <p:strVal val="visible"/>
                                      </p:to>
                                    </p:set>
                                    <p:animEffect transition="in" filter="fade">
                                      <p:cBhvr>
                                        <p:cTn id="13" dur="1000"/>
                                        <p:tgtEl>
                                          <p:spTgt spid="2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3">
                                            <p:txEl>
                                              <p:pRg st="5" end="5"/>
                                            </p:txEl>
                                          </p:spTgt>
                                        </p:tgtEl>
                                        <p:attrNameLst>
                                          <p:attrName>style.visibility</p:attrName>
                                        </p:attrNameLst>
                                      </p:cBhvr>
                                      <p:to>
                                        <p:strVal val="visible"/>
                                      </p:to>
                                    </p:set>
                                    <p:animEffect transition="in" filter="fade">
                                      <p:cBhvr>
                                        <p:cTn id="16" dur="1000"/>
                                        <p:tgtEl>
                                          <p:spTgt spid="2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3">
                                            <p:txEl>
                                              <p:pRg st="6" end="6"/>
                                            </p:txEl>
                                          </p:spTgt>
                                        </p:tgtEl>
                                        <p:attrNameLst>
                                          <p:attrName>style.visibility</p:attrName>
                                        </p:attrNameLst>
                                      </p:cBhvr>
                                      <p:to>
                                        <p:strVal val="visible"/>
                                      </p:to>
                                    </p:set>
                                    <p:animEffect transition="in" filter="fade">
                                      <p:cBhvr>
                                        <p:cTn id="19" dur="1000"/>
                                        <p:tgtEl>
                                          <p:spTgt spid="23">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xEl>
                                              <p:pRg st="7" end="7"/>
                                            </p:txEl>
                                          </p:spTgt>
                                        </p:tgtEl>
                                        <p:attrNameLst>
                                          <p:attrName>style.visibility</p:attrName>
                                        </p:attrNameLst>
                                      </p:cBhvr>
                                      <p:to>
                                        <p:strVal val="visible"/>
                                      </p:to>
                                    </p:set>
                                    <p:animEffect transition="in" filter="fade">
                                      <p:cBhvr>
                                        <p:cTn id="22" dur="1000"/>
                                        <p:tgtEl>
                                          <p:spTgt spid="2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14" descr="Logo UL"/>
          <p:cNvPicPr>
            <a:picLocks noChangeArrowheads="1"/>
          </p:cNvPicPr>
          <p:nvPr/>
        </p:nvPicPr>
        <p:blipFill>
          <a:blip r:embed="rId3" cstate="screen"/>
          <a:srcRect/>
          <a:stretch>
            <a:fillRect/>
          </a:stretch>
        </p:blipFill>
        <p:spPr bwMode="auto">
          <a:xfrm>
            <a:off x="8177213" y="142875"/>
            <a:ext cx="838200" cy="331788"/>
          </a:xfrm>
          <a:prstGeom prst="rect">
            <a:avLst/>
          </a:prstGeom>
          <a:noFill/>
          <a:ln w="9525">
            <a:noFill/>
            <a:miter lim="800000"/>
            <a:headEnd/>
            <a:tailEnd/>
          </a:ln>
        </p:spPr>
      </p:pic>
      <p:sp>
        <p:nvSpPr>
          <p:cNvPr id="56338" name="Text Box 22"/>
          <p:cNvSpPr txBox="1">
            <a:spLocks noChangeArrowheads="1"/>
          </p:cNvSpPr>
          <p:nvPr/>
        </p:nvSpPr>
        <p:spPr bwMode="auto">
          <a:xfrm>
            <a:off x="7031038" y="0"/>
            <a:ext cx="2112962" cy="539750"/>
          </a:xfrm>
          <a:prstGeom prst="rect">
            <a:avLst/>
          </a:prstGeom>
          <a:solidFill>
            <a:schemeClr val="bg1"/>
          </a:solidFill>
          <a:ln w="9525" algn="ctr">
            <a:noFill/>
            <a:miter lim="800000"/>
            <a:headEnd/>
            <a:tailEnd/>
          </a:ln>
        </p:spPr>
        <p:txBody>
          <a:bodyPr/>
          <a:lstStyle/>
          <a:p>
            <a:pPr algn="ctr">
              <a:spcBef>
                <a:spcPct val="50000"/>
              </a:spcBef>
            </a:pPr>
            <a:endParaRPr lang="en-US"/>
          </a:p>
        </p:txBody>
      </p:sp>
      <p:sp>
        <p:nvSpPr>
          <p:cNvPr id="23" name="Rectangle 3"/>
          <p:cNvSpPr txBox="1">
            <a:spLocks noChangeArrowheads="1"/>
          </p:cNvSpPr>
          <p:nvPr/>
        </p:nvSpPr>
        <p:spPr bwMode="auto">
          <a:xfrm>
            <a:off x="728663" y="1484784"/>
            <a:ext cx="8415337" cy="5373216"/>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358775" indent="-358775" algn="ctr">
              <a:buSzTx/>
              <a:buFontTx/>
              <a:buNone/>
            </a:pPr>
            <a:endParaRPr lang="en-GB" sz="2400" dirty="0" smtClean="0">
              <a:solidFill>
                <a:srgbClr val="FF0000"/>
              </a:solidFill>
              <a:latin typeface="Cambria" pitchFamily="18" charset="0"/>
            </a:endParaRPr>
          </a:p>
          <a:p>
            <a:pPr marL="358775" indent="-358775" algn="ctr">
              <a:buSzTx/>
              <a:buFontTx/>
              <a:buNone/>
            </a:pPr>
            <a:r>
              <a:rPr lang="en-GB" sz="3200" dirty="0" smtClean="0">
                <a:latin typeface="Calibri" pitchFamily="34" charset="0"/>
                <a:ea typeface="+mj-ea"/>
                <a:cs typeface="Calibri" pitchFamily="34" charset="0"/>
              </a:rPr>
              <a:t>PROBLEM !!!</a:t>
            </a:r>
          </a:p>
          <a:p>
            <a:pPr marL="358775" indent="-358775" algn="ctr">
              <a:buSzTx/>
              <a:buFontTx/>
              <a:buNone/>
            </a:pPr>
            <a:endParaRPr lang="en-GB" sz="2400" dirty="0" smtClean="0">
              <a:latin typeface="Calibri" pitchFamily="34" charset="0"/>
              <a:ea typeface="+mj-ea"/>
              <a:cs typeface="Calibri" pitchFamily="34" charset="0"/>
            </a:endParaRPr>
          </a:p>
          <a:p>
            <a:pPr marL="358775" indent="-358775" algn="ctr">
              <a:buSzTx/>
              <a:buFontTx/>
              <a:buNone/>
            </a:pPr>
            <a:r>
              <a:rPr lang="en-GB" sz="2400" dirty="0" smtClean="0">
                <a:latin typeface="Calibri" pitchFamily="34" charset="0"/>
                <a:ea typeface="+mj-ea"/>
                <a:cs typeface="Calibri" pitchFamily="34" charset="0"/>
              </a:rPr>
              <a:t>“When AUC statistics are applied to presence-only data and pseudo-absences, the maximum achievable AUC value is </a:t>
            </a:r>
            <a:r>
              <a:rPr lang="en-GB" sz="2400" b="1" dirty="0" smtClean="0">
                <a:latin typeface="Calibri" pitchFamily="34" charset="0"/>
                <a:ea typeface="+mj-ea"/>
                <a:cs typeface="Calibri" pitchFamily="34" charset="0"/>
              </a:rPr>
              <a:t>no longer 1</a:t>
            </a:r>
            <a:r>
              <a:rPr lang="en-GB" sz="2400" dirty="0" smtClean="0">
                <a:latin typeface="Calibri" pitchFamily="34" charset="0"/>
                <a:ea typeface="+mj-ea"/>
                <a:cs typeface="Calibri" pitchFamily="34" charset="0"/>
              </a:rPr>
              <a:t>, BUT 1- </a:t>
            </a:r>
            <a:r>
              <a:rPr lang="en-GB" sz="2400" i="1" dirty="0" smtClean="0">
                <a:latin typeface="Calibri" pitchFamily="34" charset="0"/>
                <a:ea typeface="+mj-ea"/>
                <a:cs typeface="Calibri" pitchFamily="34" charset="0"/>
              </a:rPr>
              <a:t>a</a:t>
            </a:r>
            <a:r>
              <a:rPr lang="en-GB" sz="2400" dirty="0" smtClean="0">
                <a:latin typeface="Calibri" pitchFamily="34" charset="0"/>
                <a:ea typeface="+mj-ea"/>
                <a:cs typeface="Calibri" pitchFamily="34" charset="0"/>
              </a:rPr>
              <a:t>/2; where </a:t>
            </a:r>
            <a:r>
              <a:rPr lang="en-GB" sz="2400" i="1" dirty="0" smtClean="0">
                <a:latin typeface="Calibri" pitchFamily="34" charset="0"/>
                <a:ea typeface="+mj-ea"/>
                <a:cs typeface="Calibri" pitchFamily="34" charset="0"/>
              </a:rPr>
              <a:t>a</a:t>
            </a:r>
            <a:r>
              <a:rPr lang="en-GB" sz="2400" dirty="0" smtClean="0">
                <a:latin typeface="Calibri" pitchFamily="34" charset="0"/>
                <a:ea typeface="+mj-ea"/>
                <a:cs typeface="Calibri" pitchFamily="34" charset="0"/>
              </a:rPr>
              <a:t> stands for the true species’ distribution, which we typically do not know” (Phillips et al. 2006)</a:t>
            </a:r>
          </a:p>
          <a:p>
            <a:pPr marL="358775" indent="-358775" algn="ctr">
              <a:buSzTx/>
              <a:buFontTx/>
              <a:buNone/>
            </a:pPr>
            <a:endParaRPr lang="en-GB" sz="2400" dirty="0" smtClean="0">
              <a:latin typeface="Calibri" pitchFamily="34" charset="0"/>
              <a:ea typeface="+mj-ea"/>
              <a:cs typeface="Calibri" pitchFamily="34" charset="0"/>
            </a:endParaRPr>
          </a:p>
          <a:p>
            <a:pPr marL="358775" indent="-358775" algn="ctr"/>
            <a:r>
              <a:rPr lang="en-GB" sz="2400" dirty="0" smtClean="0">
                <a:solidFill>
                  <a:srgbClr val="E3004A"/>
                </a:solidFill>
                <a:latin typeface="Calibri" pitchFamily="34" charset="0"/>
                <a:ea typeface="+mj-ea"/>
                <a:cs typeface="Calibri" pitchFamily="34" charset="0"/>
              </a:rPr>
              <a:t>AUC measures of model accuracy do NOT apply !!! </a:t>
            </a:r>
          </a:p>
          <a:p>
            <a:pPr marL="358775" indent="-358775" algn="ctr">
              <a:buSzTx/>
              <a:buFontTx/>
              <a:buNone/>
            </a:pPr>
            <a:endParaRPr lang="en-GB" sz="2400" dirty="0" smtClean="0">
              <a:solidFill>
                <a:srgbClr val="004489"/>
              </a:solidFill>
              <a:latin typeface="Calibri" pitchFamily="34" charset="0"/>
              <a:ea typeface="+mj-ea"/>
              <a:cs typeface="Calibri" pitchFamily="34" charset="0"/>
            </a:endParaRPr>
          </a:p>
          <a:p>
            <a:pPr marL="273050" indent="-273050">
              <a:buFont typeface="Arial" pitchFamily="34" charset="0"/>
              <a:buChar char="•"/>
            </a:pPr>
            <a:endParaRPr lang="en-GB" sz="2400" dirty="0" smtClean="0">
              <a:solidFill>
                <a:srgbClr val="D36616"/>
              </a:solidFill>
              <a:latin typeface="Calibri" pitchFamily="34" charset="0"/>
              <a:ea typeface="+mj-ea"/>
              <a:cs typeface="Calibri" pitchFamily="34" charset="0"/>
            </a:endParaRPr>
          </a:p>
          <a:p>
            <a:pPr marL="2060575" indent="0">
              <a:buNone/>
            </a:pPr>
            <a:endParaRPr lang="en-GB" sz="2400" dirty="0" smtClean="0">
              <a:solidFill>
                <a:srgbClr val="004489"/>
              </a:solidFill>
              <a:latin typeface="Calibri" pitchFamily="34" charset="0"/>
              <a:ea typeface="+mj-ea"/>
              <a:cs typeface="Calibri" pitchFamily="34" charset="0"/>
            </a:endParaRPr>
          </a:p>
        </p:txBody>
      </p:sp>
      <p:sp>
        <p:nvSpPr>
          <p:cNvPr id="21" name="Text Box 15"/>
          <p:cNvSpPr txBox="1">
            <a:spLocks noChangeArrowheads="1"/>
          </p:cNvSpPr>
          <p:nvPr/>
        </p:nvSpPr>
        <p:spPr bwMode="auto">
          <a:xfrm>
            <a:off x="758757" y="116632"/>
            <a:ext cx="8385242" cy="532904"/>
          </a:xfrm>
          <a:prstGeom prst="rect">
            <a:avLst/>
          </a:prstGeom>
          <a:noFill/>
          <a:ln w="9525">
            <a:noFill/>
            <a:miter lim="800000"/>
            <a:headEnd/>
            <a:tailEnd/>
          </a:ln>
        </p:spPr>
        <p:txBody>
          <a:bodyPr wrap="square" lIns="40069" tIns="20035" rIns="40069" bIns="20035">
            <a:spAutoFit/>
          </a:bodyPr>
          <a:lstStyle/>
          <a:p>
            <a:r>
              <a:rPr lang="en-GB" sz="3200" b="1" spc="-60" dirty="0" smtClean="0">
                <a:solidFill>
                  <a:srgbClr val="E3004A"/>
                </a:solidFill>
                <a:latin typeface="+mj-lt"/>
                <a:ea typeface="+mj-ea"/>
                <a:cs typeface="+mj-cs"/>
              </a:rPr>
              <a:t>Statistical testing against a null distribution</a:t>
            </a:r>
            <a:endParaRPr lang="en-GB" sz="3200" b="1" spc="-60" dirty="0">
              <a:solidFill>
                <a:srgbClr val="E3004A"/>
              </a:solidFill>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3">
                                            <p:txEl>
                                              <p:pRg st="3" end="3"/>
                                            </p:txEl>
                                          </p:spTgt>
                                        </p:tgtEl>
                                        <p:attrNameLst>
                                          <p:attrName>style.visibility</p:attrName>
                                        </p:attrNameLst>
                                      </p:cBhvr>
                                      <p:to>
                                        <p:strVal val="visible"/>
                                      </p:to>
                                    </p:set>
                                    <p:anim calcmode="lin" valueType="num">
                                      <p:cBhvr>
                                        <p:cTn id="7" dur="1000" fill="hold"/>
                                        <p:tgtEl>
                                          <p:spTgt spid="23">
                                            <p:txEl>
                                              <p:pRg st="3" end="3"/>
                                            </p:txEl>
                                          </p:spTgt>
                                        </p:tgtEl>
                                        <p:attrNameLst>
                                          <p:attrName>ppt_w</p:attrName>
                                        </p:attrNameLst>
                                      </p:cBhvr>
                                      <p:tavLst>
                                        <p:tav tm="0">
                                          <p:val>
                                            <p:strVal val="#ppt_w*0.70"/>
                                          </p:val>
                                        </p:tav>
                                        <p:tav tm="100000">
                                          <p:val>
                                            <p:strVal val="#ppt_w"/>
                                          </p:val>
                                        </p:tav>
                                      </p:tavLst>
                                    </p:anim>
                                    <p:anim calcmode="lin" valueType="num">
                                      <p:cBhvr>
                                        <p:cTn id="8" dur="1000" fill="hold"/>
                                        <p:tgtEl>
                                          <p:spTgt spid="23">
                                            <p:txEl>
                                              <p:pRg st="3" end="3"/>
                                            </p:txEl>
                                          </p:spTgt>
                                        </p:tgtEl>
                                        <p:attrNameLst>
                                          <p:attrName>ppt_h</p:attrName>
                                        </p:attrNameLst>
                                      </p:cBhvr>
                                      <p:tavLst>
                                        <p:tav tm="0">
                                          <p:val>
                                            <p:strVal val="#ppt_h"/>
                                          </p:val>
                                        </p:tav>
                                        <p:tav tm="100000">
                                          <p:val>
                                            <p:strVal val="#ppt_h"/>
                                          </p:val>
                                        </p:tav>
                                      </p:tavLst>
                                    </p:anim>
                                    <p:animEffect transition="in" filter="fade">
                                      <p:cBhvr>
                                        <p:cTn id="9" dur="1000"/>
                                        <p:tgtEl>
                                          <p:spTgt spid="23">
                                            <p:txEl>
                                              <p:pRg st="3" end="3"/>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23">
                                            <p:txEl>
                                              <p:pRg st="5" end="5"/>
                                            </p:txEl>
                                          </p:spTgt>
                                        </p:tgtEl>
                                        <p:attrNameLst>
                                          <p:attrName>style.visibility</p:attrName>
                                        </p:attrNameLst>
                                      </p:cBhvr>
                                      <p:to>
                                        <p:strVal val="visible"/>
                                      </p:to>
                                    </p:set>
                                    <p:anim calcmode="lin" valueType="num">
                                      <p:cBhvr>
                                        <p:cTn id="14" dur="1000" fill="hold"/>
                                        <p:tgtEl>
                                          <p:spTgt spid="23">
                                            <p:txEl>
                                              <p:pRg st="5" end="5"/>
                                            </p:txEl>
                                          </p:spTgt>
                                        </p:tgtEl>
                                        <p:attrNameLst>
                                          <p:attrName>ppt_w</p:attrName>
                                        </p:attrNameLst>
                                      </p:cBhvr>
                                      <p:tavLst>
                                        <p:tav tm="0">
                                          <p:val>
                                            <p:strVal val="#ppt_w*0.70"/>
                                          </p:val>
                                        </p:tav>
                                        <p:tav tm="100000">
                                          <p:val>
                                            <p:strVal val="#ppt_w"/>
                                          </p:val>
                                        </p:tav>
                                      </p:tavLst>
                                    </p:anim>
                                    <p:anim calcmode="lin" valueType="num">
                                      <p:cBhvr>
                                        <p:cTn id="15" dur="1000" fill="hold"/>
                                        <p:tgtEl>
                                          <p:spTgt spid="23">
                                            <p:txEl>
                                              <p:pRg st="5" end="5"/>
                                            </p:txEl>
                                          </p:spTgt>
                                        </p:tgtEl>
                                        <p:attrNameLst>
                                          <p:attrName>ppt_h</p:attrName>
                                        </p:attrNameLst>
                                      </p:cBhvr>
                                      <p:tavLst>
                                        <p:tav tm="0">
                                          <p:val>
                                            <p:strVal val="#ppt_h"/>
                                          </p:val>
                                        </p:tav>
                                        <p:tav tm="100000">
                                          <p:val>
                                            <p:strVal val="#ppt_h"/>
                                          </p:val>
                                        </p:tav>
                                      </p:tavLst>
                                    </p:anim>
                                    <p:animEffect transition="in" filter="fade">
                                      <p:cBhvr>
                                        <p:cTn id="16" dur="1000"/>
                                        <p:tgtEl>
                                          <p:spTgt spid="2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14" descr="Logo UL"/>
          <p:cNvPicPr>
            <a:picLocks noChangeArrowheads="1"/>
          </p:cNvPicPr>
          <p:nvPr/>
        </p:nvPicPr>
        <p:blipFill>
          <a:blip r:embed="rId3" cstate="screen"/>
          <a:srcRect/>
          <a:stretch>
            <a:fillRect/>
          </a:stretch>
        </p:blipFill>
        <p:spPr bwMode="auto">
          <a:xfrm>
            <a:off x="8177213" y="142875"/>
            <a:ext cx="838200" cy="331788"/>
          </a:xfrm>
          <a:prstGeom prst="rect">
            <a:avLst/>
          </a:prstGeom>
          <a:noFill/>
          <a:ln w="9525">
            <a:noFill/>
            <a:miter lim="800000"/>
            <a:headEnd/>
            <a:tailEnd/>
          </a:ln>
        </p:spPr>
      </p:pic>
      <p:sp>
        <p:nvSpPr>
          <p:cNvPr id="56338" name="Text Box 22"/>
          <p:cNvSpPr txBox="1">
            <a:spLocks noChangeArrowheads="1"/>
          </p:cNvSpPr>
          <p:nvPr/>
        </p:nvSpPr>
        <p:spPr bwMode="auto">
          <a:xfrm>
            <a:off x="7031038" y="0"/>
            <a:ext cx="2112962" cy="539750"/>
          </a:xfrm>
          <a:prstGeom prst="rect">
            <a:avLst/>
          </a:prstGeom>
          <a:solidFill>
            <a:schemeClr val="bg1"/>
          </a:solidFill>
          <a:ln w="9525" algn="ctr">
            <a:noFill/>
            <a:miter lim="800000"/>
            <a:headEnd/>
            <a:tailEnd/>
          </a:ln>
        </p:spPr>
        <p:txBody>
          <a:bodyPr/>
          <a:lstStyle/>
          <a:p>
            <a:pPr algn="ctr">
              <a:spcBef>
                <a:spcPct val="50000"/>
              </a:spcBef>
            </a:pPr>
            <a:endParaRPr lang="en-US"/>
          </a:p>
        </p:txBody>
      </p:sp>
      <p:sp>
        <p:nvSpPr>
          <p:cNvPr id="23" name="Rectangle 3"/>
          <p:cNvSpPr txBox="1">
            <a:spLocks noChangeArrowheads="1"/>
          </p:cNvSpPr>
          <p:nvPr/>
        </p:nvSpPr>
        <p:spPr bwMode="auto">
          <a:xfrm>
            <a:off x="728663" y="836712"/>
            <a:ext cx="8307957" cy="6021288"/>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803275" indent="-803275" algn="ctr">
              <a:buFontTx/>
              <a:buNone/>
            </a:pPr>
            <a:r>
              <a:rPr lang="en-GB" sz="3200" dirty="0" smtClean="0">
                <a:latin typeface="Calibri" pitchFamily="34" charset="0"/>
                <a:ea typeface="+mj-ea"/>
                <a:cs typeface="Calibri" pitchFamily="34" charset="0"/>
              </a:rPr>
              <a:t>SOLUTION</a:t>
            </a:r>
          </a:p>
          <a:p>
            <a:pPr marL="803275" indent="-803275" algn="ctr">
              <a:buFontTx/>
              <a:buNone/>
            </a:pPr>
            <a:endParaRPr lang="en-GB" sz="2400" dirty="0" smtClean="0">
              <a:latin typeface="Calibri" pitchFamily="34" charset="0"/>
              <a:ea typeface="+mj-ea"/>
              <a:cs typeface="Calibri" pitchFamily="34" charset="0"/>
            </a:endParaRPr>
          </a:p>
          <a:p>
            <a:pPr marL="0" indent="0">
              <a:buFontTx/>
              <a:buNone/>
            </a:pPr>
            <a:r>
              <a:rPr lang="en-GB" sz="2400" dirty="0" smtClean="0">
                <a:latin typeface="Calibri" pitchFamily="34" charset="0"/>
                <a:ea typeface="+mj-ea"/>
                <a:cs typeface="Calibri" pitchFamily="34" charset="0"/>
              </a:rPr>
              <a:t>Instead of using subjective thresholds of accuracy, which do NOT apply, to test the model AUC value against a </a:t>
            </a:r>
            <a:r>
              <a:rPr lang="en-GB" sz="2400" b="1" dirty="0" smtClean="0">
                <a:latin typeface="Calibri" pitchFamily="34" charset="0"/>
                <a:ea typeface="+mj-ea"/>
                <a:cs typeface="Calibri" pitchFamily="34" charset="0"/>
              </a:rPr>
              <a:t>null-model.</a:t>
            </a:r>
          </a:p>
          <a:p>
            <a:pPr marL="0" indent="0">
              <a:buFontTx/>
              <a:buNone/>
            </a:pPr>
            <a:endParaRPr lang="en-GB" sz="2400" dirty="0" smtClean="0">
              <a:latin typeface="Calibri" pitchFamily="34" charset="0"/>
              <a:ea typeface="+mj-ea"/>
              <a:cs typeface="Calibri" pitchFamily="34" charset="0"/>
            </a:endParaRPr>
          </a:p>
          <a:p>
            <a:pPr marL="0" indent="0" algn="ctr">
              <a:buFontTx/>
              <a:buNone/>
            </a:pPr>
            <a:r>
              <a:rPr lang="en-GB" sz="2400" b="1" dirty="0" smtClean="0">
                <a:latin typeface="Calibri" pitchFamily="34" charset="0"/>
                <a:ea typeface="+mj-ea"/>
                <a:cs typeface="Calibri" pitchFamily="34" charset="0"/>
              </a:rPr>
              <a:t>What is a null-model?</a:t>
            </a:r>
          </a:p>
          <a:p>
            <a:pPr marL="176213" lvl="1" indent="-176213">
              <a:buFont typeface="Arial" pitchFamily="34" charset="0"/>
              <a:buChar char="•"/>
            </a:pPr>
            <a:r>
              <a:rPr lang="en-GB" sz="2400" dirty="0" smtClean="0">
                <a:latin typeface="Calibri" pitchFamily="34" charset="0"/>
                <a:ea typeface="+mj-ea"/>
                <a:cs typeface="Calibri" pitchFamily="34" charset="0"/>
              </a:rPr>
              <a:t>Pattern-generating model </a:t>
            </a:r>
            <a:r>
              <a:rPr lang="en-GB" sz="2400" dirty="0" smtClean="0">
                <a:solidFill>
                  <a:srgbClr val="E3004A"/>
                </a:solidFill>
                <a:latin typeface="Calibri" pitchFamily="34" charset="0"/>
                <a:ea typeface="+mj-ea"/>
                <a:cs typeface="Calibri" pitchFamily="34" charset="0"/>
              </a:rPr>
              <a:t>based on random sampling </a:t>
            </a:r>
            <a:r>
              <a:rPr lang="en-GB" sz="2400" dirty="0" smtClean="0">
                <a:latin typeface="Calibri" pitchFamily="34" charset="0"/>
                <a:ea typeface="+mj-ea"/>
                <a:cs typeface="Calibri" pitchFamily="34" charset="0"/>
              </a:rPr>
              <a:t>from a known or imagined distribution, or randomizations of ecological data (</a:t>
            </a:r>
            <a:r>
              <a:rPr lang="en-GB" sz="2400" dirty="0" err="1" smtClean="0">
                <a:latin typeface="Calibri" pitchFamily="34" charset="0"/>
                <a:ea typeface="+mj-ea"/>
                <a:cs typeface="Calibri" pitchFamily="34" charset="0"/>
              </a:rPr>
              <a:t>Gotelli</a:t>
            </a:r>
            <a:r>
              <a:rPr lang="en-GB" sz="2400" dirty="0" smtClean="0">
                <a:latin typeface="Calibri" pitchFamily="34" charset="0"/>
                <a:ea typeface="+mj-ea"/>
                <a:cs typeface="Calibri" pitchFamily="34" charset="0"/>
              </a:rPr>
              <a:t> and McGill 2006).</a:t>
            </a:r>
          </a:p>
          <a:p>
            <a:pPr marL="176213" indent="-176213">
              <a:buSzTx/>
              <a:buFont typeface="Arial" pitchFamily="34" charset="0"/>
              <a:buChar char="•"/>
            </a:pPr>
            <a:r>
              <a:rPr lang="en-GB" sz="2400" dirty="0" smtClean="0">
                <a:latin typeface="Calibri" pitchFamily="34" charset="0"/>
                <a:ea typeface="+mj-ea"/>
                <a:cs typeface="Calibri" pitchFamily="34" charset="0"/>
              </a:rPr>
              <a:t>Tests whether </a:t>
            </a:r>
            <a:r>
              <a:rPr lang="en-GB" sz="2400" dirty="0" smtClean="0">
                <a:solidFill>
                  <a:srgbClr val="E3004A"/>
                </a:solidFill>
                <a:latin typeface="Calibri" pitchFamily="34" charset="0"/>
                <a:ea typeface="+mj-ea"/>
                <a:cs typeface="Calibri" pitchFamily="34" charset="0"/>
              </a:rPr>
              <a:t>chance</a:t>
            </a:r>
            <a:r>
              <a:rPr lang="en-GB" sz="2400" dirty="0" smtClean="0">
                <a:latin typeface="Calibri" pitchFamily="34" charset="0"/>
                <a:ea typeface="+mj-ea"/>
                <a:cs typeface="Calibri" pitchFamily="34" charset="0"/>
              </a:rPr>
              <a:t> alone is enough to explain the observed patterns.</a:t>
            </a:r>
          </a:p>
          <a:p>
            <a:pPr marL="176213" indent="-176213">
              <a:buSzTx/>
              <a:buFont typeface="Arial" pitchFamily="34" charset="0"/>
              <a:buChar char="•"/>
            </a:pPr>
            <a:r>
              <a:rPr lang="en-GB" sz="2400" dirty="0" smtClean="0">
                <a:latin typeface="Calibri" pitchFamily="34" charset="0"/>
                <a:ea typeface="+mj-ea"/>
                <a:cs typeface="Calibri" pitchFamily="34" charset="0"/>
              </a:rPr>
              <a:t>Straightforward and </a:t>
            </a:r>
            <a:r>
              <a:rPr lang="en-GB" sz="2400" dirty="0" smtClean="0">
                <a:solidFill>
                  <a:srgbClr val="E3004A"/>
                </a:solidFill>
                <a:latin typeface="Calibri" pitchFamily="34" charset="0"/>
                <a:ea typeface="+mj-ea"/>
                <a:cs typeface="Calibri" pitchFamily="34" charset="0"/>
              </a:rPr>
              <a:t>closely resembles hypothesis </a:t>
            </a:r>
            <a:r>
              <a:rPr lang="en-GB" sz="2400" dirty="0" smtClean="0">
                <a:latin typeface="Calibri" pitchFamily="34" charset="0"/>
                <a:ea typeface="+mj-ea"/>
                <a:cs typeface="Calibri" pitchFamily="34" charset="0"/>
              </a:rPr>
              <a:t>testing in conventional statistical analyses.</a:t>
            </a:r>
          </a:p>
          <a:p>
            <a:pPr marL="0" lvl="1" indent="4763" algn="ctr"/>
            <a:endParaRPr lang="en-GB" sz="2400" dirty="0" smtClean="0">
              <a:solidFill>
                <a:srgbClr val="004489"/>
              </a:solidFill>
              <a:latin typeface="Calibri" pitchFamily="34" charset="0"/>
              <a:ea typeface="+mj-ea"/>
              <a:cs typeface="Calibri" pitchFamily="34" charset="0"/>
            </a:endParaRPr>
          </a:p>
          <a:p>
            <a:pPr marL="358775" indent="-358775" algn="ctr">
              <a:buSzTx/>
              <a:buFontTx/>
              <a:buNone/>
            </a:pPr>
            <a:endParaRPr lang="en-GB" sz="2400" dirty="0" smtClean="0">
              <a:solidFill>
                <a:srgbClr val="004489"/>
              </a:solidFill>
              <a:latin typeface="Calibri" pitchFamily="34" charset="0"/>
              <a:ea typeface="+mj-ea"/>
              <a:cs typeface="Calibri" pitchFamily="34" charset="0"/>
            </a:endParaRPr>
          </a:p>
          <a:p>
            <a:pPr marL="273050" indent="-273050">
              <a:buFont typeface="Arial" pitchFamily="34" charset="0"/>
              <a:buChar char="•"/>
            </a:pPr>
            <a:endParaRPr lang="en-GB" sz="2400" dirty="0" smtClean="0">
              <a:solidFill>
                <a:srgbClr val="D36616"/>
              </a:solidFill>
              <a:latin typeface="Calibri" pitchFamily="34" charset="0"/>
              <a:ea typeface="+mj-ea"/>
              <a:cs typeface="Calibri" pitchFamily="34" charset="0"/>
            </a:endParaRPr>
          </a:p>
          <a:p>
            <a:pPr marL="2060575" indent="0">
              <a:buNone/>
            </a:pPr>
            <a:endParaRPr lang="en-GB" sz="2400" dirty="0" smtClean="0">
              <a:solidFill>
                <a:srgbClr val="004489"/>
              </a:solidFill>
              <a:latin typeface="Calibri" pitchFamily="34" charset="0"/>
              <a:ea typeface="+mj-ea"/>
              <a:cs typeface="Calibri" pitchFamily="34" charset="0"/>
            </a:endParaRPr>
          </a:p>
        </p:txBody>
      </p:sp>
      <p:sp>
        <p:nvSpPr>
          <p:cNvPr id="21" name="Text Box 15"/>
          <p:cNvSpPr txBox="1">
            <a:spLocks noChangeArrowheads="1"/>
          </p:cNvSpPr>
          <p:nvPr/>
        </p:nvSpPr>
        <p:spPr bwMode="auto">
          <a:xfrm>
            <a:off x="758757" y="116632"/>
            <a:ext cx="8385242" cy="532904"/>
          </a:xfrm>
          <a:prstGeom prst="rect">
            <a:avLst/>
          </a:prstGeom>
          <a:noFill/>
          <a:ln w="9525">
            <a:noFill/>
            <a:miter lim="800000"/>
            <a:headEnd/>
            <a:tailEnd/>
          </a:ln>
        </p:spPr>
        <p:txBody>
          <a:bodyPr wrap="square" lIns="40069" tIns="20035" rIns="40069" bIns="20035">
            <a:spAutoFit/>
          </a:bodyPr>
          <a:lstStyle/>
          <a:p>
            <a:r>
              <a:rPr lang="en-GB" sz="3200" b="1" spc="-60" dirty="0" smtClean="0">
                <a:solidFill>
                  <a:srgbClr val="E3004A"/>
                </a:solidFill>
                <a:latin typeface="+mj-lt"/>
                <a:ea typeface="+mj-ea"/>
                <a:cs typeface="+mj-cs"/>
              </a:rPr>
              <a:t>Statistical testing against a null distribution</a:t>
            </a:r>
            <a:endParaRPr lang="en-GB" sz="3200" b="1" spc="-60" dirty="0">
              <a:solidFill>
                <a:srgbClr val="E3004A"/>
              </a:solidFill>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xEl>
                                              <p:pRg st="2" end="2"/>
                                            </p:txEl>
                                          </p:spTgt>
                                        </p:tgtEl>
                                        <p:attrNameLst>
                                          <p:attrName>style.visibility</p:attrName>
                                        </p:attrNameLst>
                                      </p:cBhvr>
                                      <p:to>
                                        <p:strVal val="visible"/>
                                      </p:to>
                                    </p:set>
                                    <p:animEffect transition="in" filter="fade">
                                      <p:cBhvr>
                                        <p:cTn id="7" dur="1000"/>
                                        <p:tgtEl>
                                          <p:spTgt spid="2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xEl>
                                              <p:pRg st="4" end="4"/>
                                            </p:txEl>
                                          </p:spTgt>
                                        </p:tgtEl>
                                        <p:attrNameLst>
                                          <p:attrName>style.visibility</p:attrName>
                                        </p:attrNameLst>
                                      </p:cBhvr>
                                      <p:to>
                                        <p:strVal val="visible"/>
                                      </p:to>
                                    </p:set>
                                    <p:animEffect transition="in" filter="fade">
                                      <p:cBhvr>
                                        <p:cTn id="12" dur="1000"/>
                                        <p:tgtEl>
                                          <p:spTgt spid="23">
                                            <p:txEl>
                                              <p:pRg st="4" end="4"/>
                                            </p:txEl>
                                          </p:spTgt>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3">
                                            <p:txEl>
                                              <p:pRg st="5" end="5"/>
                                            </p:txEl>
                                          </p:spTgt>
                                        </p:tgtEl>
                                        <p:attrNameLst>
                                          <p:attrName>style.visibility</p:attrName>
                                        </p:attrNameLst>
                                      </p:cBhvr>
                                      <p:to>
                                        <p:strVal val="visible"/>
                                      </p:to>
                                    </p:set>
                                    <p:animEffect transition="in" filter="fade">
                                      <p:cBhvr>
                                        <p:cTn id="16" dur="1000"/>
                                        <p:tgtEl>
                                          <p:spTgt spid="23">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3">
                                            <p:txEl>
                                              <p:pRg st="6" end="6"/>
                                            </p:txEl>
                                          </p:spTgt>
                                        </p:tgtEl>
                                        <p:attrNameLst>
                                          <p:attrName>style.visibility</p:attrName>
                                        </p:attrNameLst>
                                      </p:cBhvr>
                                      <p:to>
                                        <p:strVal val="visible"/>
                                      </p:to>
                                    </p:set>
                                    <p:animEffect transition="in" filter="fade">
                                      <p:cBhvr>
                                        <p:cTn id="21" dur="1000"/>
                                        <p:tgtEl>
                                          <p:spTgt spid="23">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3">
                                            <p:txEl>
                                              <p:pRg st="7" end="7"/>
                                            </p:txEl>
                                          </p:spTgt>
                                        </p:tgtEl>
                                        <p:attrNameLst>
                                          <p:attrName>style.visibility</p:attrName>
                                        </p:attrNameLst>
                                      </p:cBhvr>
                                      <p:to>
                                        <p:strVal val="visible"/>
                                      </p:to>
                                    </p:set>
                                    <p:animEffect transition="in" filter="fade">
                                      <p:cBhvr>
                                        <p:cTn id="26" dur="1000"/>
                                        <p:tgtEl>
                                          <p:spTgt spid="2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14" descr="Logo UL"/>
          <p:cNvPicPr>
            <a:picLocks noChangeArrowheads="1"/>
          </p:cNvPicPr>
          <p:nvPr/>
        </p:nvPicPr>
        <p:blipFill>
          <a:blip r:embed="rId3" cstate="screen"/>
          <a:srcRect/>
          <a:stretch>
            <a:fillRect/>
          </a:stretch>
        </p:blipFill>
        <p:spPr bwMode="auto">
          <a:xfrm>
            <a:off x="8177213" y="142875"/>
            <a:ext cx="838200" cy="331788"/>
          </a:xfrm>
          <a:prstGeom prst="rect">
            <a:avLst/>
          </a:prstGeom>
          <a:noFill/>
          <a:ln w="9525">
            <a:noFill/>
            <a:miter lim="800000"/>
            <a:headEnd/>
            <a:tailEnd/>
          </a:ln>
        </p:spPr>
      </p:pic>
      <p:sp>
        <p:nvSpPr>
          <p:cNvPr id="56338" name="Text Box 22"/>
          <p:cNvSpPr txBox="1">
            <a:spLocks noChangeArrowheads="1"/>
          </p:cNvSpPr>
          <p:nvPr/>
        </p:nvSpPr>
        <p:spPr bwMode="auto">
          <a:xfrm>
            <a:off x="7031038" y="0"/>
            <a:ext cx="2112962" cy="539750"/>
          </a:xfrm>
          <a:prstGeom prst="rect">
            <a:avLst/>
          </a:prstGeom>
          <a:solidFill>
            <a:schemeClr val="bg1"/>
          </a:solidFill>
          <a:ln w="9525" algn="ctr">
            <a:noFill/>
            <a:miter lim="800000"/>
            <a:headEnd/>
            <a:tailEnd/>
          </a:ln>
        </p:spPr>
        <p:txBody>
          <a:bodyPr/>
          <a:lstStyle/>
          <a:p>
            <a:pPr algn="ctr">
              <a:spcBef>
                <a:spcPct val="50000"/>
              </a:spcBef>
            </a:pPr>
            <a:endParaRPr lang="en-US"/>
          </a:p>
        </p:txBody>
      </p:sp>
      <p:sp>
        <p:nvSpPr>
          <p:cNvPr id="23" name="Rectangle 3"/>
          <p:cNvSpPr txBox="1">
            <a:spLocks noChangeArrowheads="1"/>
          </p:cNvSpPr>
          <p:nvPr/>
        </p:nvSpPr>
        <p:spPr bwMode="auto">
          <a:xfrm>
            <a:off x="728663" y="1052736"/>
            <a:ext cx="8307957" cy="5805264"/>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447675" indent="-447675">
              <a:buFontTx/>
              <a:buNone/>
            </a:pPr>
            <a:r>
              <a:rPr lang="en-GB" sz="2400" dirty="0" smtClean="0">
                <a:solidFill>
                  <a:srgbClr val="E3004A"/>
                </a:solidFill>
                <a:latin typeface="Calibri" pitchFamily="34" charset="0"/>
                <a:ea typeface="+mj-ea"/>
                <a:cs typeface="Calibri" pitchFamily="34" charset="0"/>
              </a:rPr>
              <a:t>How to generate a null-model?</a:t>
            </a:r>
          </a:p>
          <a:p>
            <a:pPr marL="803275" indent="-803275">
              <a:buFontTx/>
              <a:buNone/>
            </a:pPr>
            <a:endParaRPr lang="en-GB" sz="2400" dirty="0" smtClean="0">
              <a:latin typeface="Calibri" pitchFamily="34" charset="0"/>
              <a:ea typeface="+mj-ea"/>
              <a:cs typeface="Calibri" pitchFamily="34" charset="0"/>
            </a:endParaRPr>
          </a:p>
          <a:p>
            <a:pPr marL="452438" indent="-452438">
              <a:buFont typeface="+mj-lt"/>
              <a:buAutoNum type="arabicPeriod"/>
              <a:tabLst>
                <a:tab pos="1344613" algn="l"/>
              </a:tabLst>
            </a:pPr>
            <a:r>
              <a:rPr lang="en-GB" sz="2400" dirty="0" smtClean="0">
                <a:latin typeface="Calibri" pitchFamily="34" charset="0"/>
                <a:ea typeface="+mj-ea"/>
                <a:cs typeface="Calibri" pitchFamily="34" charset="0"/>
              </a:rPr>
              <a:t>Draw 1000 times equally many points from the study area as there are species records.</a:t>
            </a:r>
            <a:br>
              <a:rPr lang="en-GB" sz="2400" dirty="0" smtClean="0">
                <a:latin typeface="Calibri" pitchFamily="34" charset="0"/>
                <a:ea typeface="+mj-ea"/>
                <a:cs typeface="Calibri" pitchFamily="34" charset="0"/>
              </a:rPr>
            </a:br>
            <a:r>
              <a:rPr lang="en-GB" sz="2400" dirty="0" smtClean="0">
                <a:latin typeface="Calibri" pitchFamily="34" charset="0"/>
                <a:ea typeface="+mj-ea"/>
                <a:cs typeface="Calibri" pitchFamily="34" charset="0"/>
              </a:rPr>
              <a:t>	1000 x 69 random points</a:t>
            </a:r>
          </a:p>
          <a:p>
            <a:pPr marL="452438" indent="-452438">
              <a:buFont typeface="+mj-lt"/>
              <a:buAutoNum type="arabicPeriod"/>
              <a:tabLst>
                <a:tab pos="1344613" algn="l"/>
              </a:tabLst>
            </a:pPr>
            <a:r>
              <a:rPr lang="en-GB" sz="2400" dirty="0" smtClean="0">
                <a:latin typeface="Calibri" pitchFamily="34" charset="0"/>
                <a:ea typeface="+mj-ea"/>
                <a:cs typeface="Calibri" pitchFamily="34" charset="0"/>
              </a:rPr>
              <a:t>Model all 1000 series similarly as the species model.</a:t>
            </a:r>
          </a:p>
          <a:p>
            <a:pPr marL="452438" indent="-452438">
              <a:buFont typeface="+mj-lt"/>
              <a:buAutoNum type="arabicPeriod"/>
              <a:tabLst>
                <a:tab pos="1344613" algn="l"/>
              </a:tabLst>
            </a:pPr>
            <a:r>
              <a:rPr lang="en-GB" sz="2400" dirty="0" smtClean="0">
                <a:latin typeface="Calibri" pitchFamily="34" charset="0"/>
                <a:ea typeface="+mj-ea"/>
                <a:cs typeface="Calibri" pitchFamily="34" charset="0"/>
              </a:rPr>
              <a:t>Calculate the 1000 AUC values and rank them from low to high.</a:t>
            </a:r>
          </a:p>
          <a:p>
            <a:pPr marL="452438" indent="-452438">
              <a:buFont typeface="+mj-lt"/>
              <a:buAutoNum type="arabicPeriod"/>
              <a:tabLst>
                <a:tab pos="1344613" algn="l"/>
              </a:tabLst>
            </a:pPr>
            <a:r>
              <a:rPr lang="en-GB" sz="2400" dirty="0" smtClean="0">
                <a:latin typeface="Calibri" pitchFamily="34" charset="0"/>
                <a:ea typeface="+mj-ea"/>
                <a:cs typeface="Calibri" pitchFamily="34" charset="0"/>
              </a:rPr>
              <a:t>Assess the 95% one-sided confidence interval value.</a:t>
            </a:r>
            <a:br>
              <a:rPr lang="en-GB" sz="2400" dirty="0" smtClean="0">
                <a:latin typeface="Calibri" pitchFamily="34" charset="0"/>
                <a:ea typeface="+mj-ea"/>
                <a:cs typeface="Calibri" pitchFamily="34" charset="0"/>
              </a:rPr>
            </a:br>
            <a:r>
              <a:rPr lang="en-GB" sz="2400" dirty="0" smtClean="0">
                <a:latin typeface="Calibri" pitchFamily="34" charset="0"/>
                <a:ea typeface="+mj-ea"/>
                <a:cs typeface="Calibri" pitchFamily="34" charset="0"/>
              </a:rPr>
              <a:t>	0.95 x 1000 = 950</a:t>
            </a:r>
            <a:r>
              <a:rPr lang="en-GB" sz="2400" baseline="30000" dirty="0" smtClean="0">
                <a:latin typeface="Calibri" pitchFamily="34" charset="0"/>
                <a:ea typeface="+mj-ea"/>
                <a:cs typeface="Calibri" pitchFamily="34" charset="0"/>
              </a:rPr>
              <a:t>th</a:t>
            </a:r>
            <a:r>
              <a:rPr lang="en-GB" sz="2400" dirty="0" smtClean="0">
                <a:latin typeface="Calibri" pitchFamily="34" charset="0"/>
                <a:ea typeface="+mj-ea"/>
                <a:cs typeface="Calibri" pitchFamily="34" charset="0"/>
              </a:rPr>
              <a:t> AUC value</a:t>
            </a:r>
          </a:p>
          <a:p>
            <a:pPr marL="452438" indent="-452438">
              <a:buFont typeface="+mj-lt"/>
              <a:buAutoNum type="arabicPeriod"/>
              <a:tabLst>
                <a:tab pos="1344613" algn="l"/>
              </a:tabLst>
            </a:pPr>
            <a:r>
              <a:rPr lang="en-GB" sz="2400" dirty="0" smtClean="0">
                <a:latin typeface="Calibri" pitchFamily="34" charset="0"/>
                <a:ea typeface="+mj-ea"/>
                <a:cs typeface="Calibri" pitchFamily="34" charset="0"/>
              </a:rPr>
              <a:t>Test whether the species’ model AUC value is </a:t>
            </a:r>
            <a:r>
              <a:rPr lang="en-GB" sz="2400" dirty="0" smtClean="0">
                <a:solidFill>
                  <a:srgbClr val="E3004A"/>
                </a:solidFill>
                <a:latin typeface="Calibri" pitchFamily="34" charset="0"/>
                <a:ea typeface="+mj-ea"/>
                <a:cs typeface="Calibri" pitchFamily="34" charset="0"/>
              </a:rPr>
              <a:t>significantly</a:t>
            </a:r>
            <a:r>
              <a:rPr lang="en-GB" sz="2400" dirty="0" smtClean="0">
                <a:latin typeface="Calibri" pitchFamily="34" charset="0"/>
                <a:ea typeface="+mj-ea"/>
                <a:cs typeface="Calibri" pitchFamily="34" charset="0"/>
              </a:rPr>
              <a:t> higher than the 950</a:t>
            </a:r>
            <a:r>
              <a:rPr lang="en-GB" sz="2400" baseline="30000" dirty="0" smtClean="0">
                <a:latin typeface="Calibri" pitchFamily="34" charset="0"/>
                <a:ea typeface="+mj-ea"/>
                <a:cs typeface="Calibri" pitchFamily="34" charset="0"/>
              </a:rPr>
              <a:t>th</a:t>
            </a:r>
            <a:r>
              <a:rPr lang="en-GB" sz="2400" dirty="0" smtClean="0">
                <a:latin typeface="Calibri" pitchFamily="34" charset="0"/>
                <a:ea typeface="+mj-ea"/>
                <a:cs typeface="Calibri" pitchFamily="34" charset="0"/>
              </a:rPr>
              <a:t> null distribution AUC value.</a:t>
            </a:r>
          </a:p>
        </p:txBody>
      </p:sp>
      <p:sp>
        <p:nvSpPr>
          <p:cNvPr id="24" name="Striped Right Arrow 23"/>
          <p:cNvSpPr/>
          <p:nvPr/>
        </p:nvSpPr>
        <p:spPr bwMode="auto">
          <a:xfrm>
            <a:off x="1331640" y="2564904"/>
            <a:ext cx="720100" cy="301450"/>
          </a:xfrm>
          <a:prstGeom prst="stripedRightArrow">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25" name="Striped Right Arrow 24"/>
          <p:cNvSpPr/>
          <p:nvPr/>
        </p:nvSpPr>
        <p:spPr bwMode="auto">
          <a:xfrm>
            <a:off x="1331640" y="4437112"/>
            <a:ext cx="720100" cy="301450"/>
          </a:xfrm>
          <a:prstGeom prst="stripedRightArrow">
            <a:avLst/>
          </a:prstGeom>
          <a:no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26" name="Text Box 15"/>
          <p:cNvSpPr txBox="1">
            <a:spLocks noChangeArrowheads="1"/>
          </p:cNvSpPr>
          <p:nvPr/>
        </p:nvSpPr>
        <p:spPr bwMode="auto">
          <a:xfrm>
            <a:off x="758757" y="116632"/>
            <a:ext cx="8385242" cy="532904"/>
          </a:xfrm>
          <a:prstGeom prst="rect">
            <a:avLst/>
          </a:prstGeom>
          <a:noFill/>
          <a:ln w="9525">
            <a:noFill/>
            <a:miter lim="800000"/>
            <a:headEnd/>
            <a:tailEnd/>
          </a:ln>
        </p:spPr>
        <p:txBody>
          <a:bodyPr wrap="square" lIns="40069" tIns="20035" rIns="40069" bIns="20035">
            <a:spAutoFit/>
          </a:bodyPr>
          <a:lstStyle/>
          <a:p>
            <a:r>
              <a:rPr lang="en-GB" sz="3200" b="1" spc="-60" dirty="0" smtClean="0">
                <a:solidFill>
                  <a:srgbClr val="E3004A"/>
                </a:solidFill>
                <a:latin typeface="+mj-lt"/>
                <a:ea typeface="+mj-ea"/>
                <a:cs typeface="+mj-cs"/>
              </a:rPr>
              <a:t>Statistical testing against a null distribution</a:t>
            </a:r>
            <a:endParaRPr lang="en-GB" sz="3200" b="1" spc="-60" dirty="0">
              <a:solidFill>
                <a:srgbClr val="E3004A"/>
              </a:solidFill>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xEl>
                                              <p:pRg st="2" end="2"/>
                                            </p:txEl>
                                          </p:spTgt>
                                        </p:tgtEl>
                                        <p:attrNameLst>
                                          <p:attrName>style.visibility</p:attrName>
                                        </p:attrNameLst>
                                      </p:cBhvr>
                                      <p:to>
                                        <p:strVal val="visible"/>
                                      </p:to>
                                    </p:set>
                                    <p:animEffect transition="in" filter="fade">
                                      <p:cBhvr>
                                        <p:cTn id="7" dur="1000"/>
                                        <p:tgtEl>
                                          <p:spTgt spid="23">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10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
                                            <p:txEl>
                                              <p:pRg st="3" end="3"/>
                                            </p:txEl>
                                          </p:spTgt>
                                        </p:tgtEl>
                                        <p:attrNameLst>
                                          <p:attrName>style.visibility</p:attrName>
                                        </p:attrNameLst>
                                      </p:cBhvr>
                                      <p:to>
                                        <p:strVal val="visible"/>
                                      </p:to>
                                    </p:set>
                                    <p:animEffect transition="in" filter="fade">
                                      <p:cBhvr>
                                        <p:cTn id="15" dur="1000"/>
                                        <p:tgtEl>
                                          <p:spTgt spid="2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3">
                                            <p:txEl>
                                              <p:pRg st="4" end="4"/>
                                            </p:txEl>
                                          </p:spTgt>
                                        </p:tgtEl>
                                        <p:attrNameLst>
                                          <p:attrName>style.visibility</p:attrName>
                                        </p:attrNameLst>
                                      </p:cBhvr>
                                      <p:to>
                                        <p:strVal val="visible"/>
                                      </p:to>
                                    </p:set>
                                    <p:animEffect transition="in" filter="fade">
                                      <p:cBhvr>
                                        <p:cTn id="20" dur="1000"/>
                                        <p:tgtEl>
                                          <p:spTgt spid="2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3">
                                            <p:txEl>
                                              <p:pRg st="5" end="5"/>
                                            </p:txEl>
                                          </p:spTgt>
                                        </p:tgtEl>
                                        <p:attrNameLst>
                                          <p:attrName>style.visibility</p:attrName>
                                        </p:attrNameLst>
                                      </p:cBhvr>
                                      <p:to>
                                        <p:strVal val="visible"/>
                                      </p:to>
                                    </p:set>
                                    <p:animEffect transition="in" filter="fade">
                                      <p:cBhvr>
                                        <p:cTn id="25" dur="1000"/>
                                        <p:tgtEl>
                                          <p:spTgt spid="23">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10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3">
                                            <p:txEl>
                                              <p:pRg st="6" end="6"/>
                                            </p:txEl>
                                          </p:spTgt>
                                        </p:tgtEl>
                                        <p:attrNameLst>
                                          <p:attrName>style.visibility</p:attrName>
                                        </p:attrNameLst>
                                      </p:cBhvr>
                                      <p:to>
                                        <p:strVal val="visible"/>
                                      </p:to>
                                    </p:set>
                                    <p:animEffect transition="in" filter="fade">
                                      <p:cBhvr>
                                        <p:cTn id="33" dur="1000"/>
                                        <p:tgtEl>
                                          <p:spTgt spid="2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14" descr="Logo UL"/>
          <p:cNvPicPr>
            <a:picLocks noChangeArrowheads="1"/>
          </p:cNvPicPr>
          <p:nvPr/>
        </p:nvPicPr>
        <p:blipFill>
          <a:blip r:embed="rId3" cstate="screen"/>
          <a:srcRect/>
          <a:stretch>
            <a:fillRect/>
          </a:stretch>
        </p:blipFill>
        <p:spPr bwMode="auto">
          <a:xfrm>
            <a:off x="8177213" y="142875"/>
            <a:ext cx="838200" cy="331788"/>
          </a:xfrm>
          <a:prstGeom prst="rect">
            <a:avLst/>
          </a:prstGeom>
          <a:noFill/>
          <a:ln w="9525">
            <a:noFill/>
            <a:miter lim="800000"/>
            <a:headEnd/>
            <a:tailEnd/>
          </a:ln>
        </p:spPr>
      </p:pic>
      <p:sp>
        <p:nvSpPr>
          <p:cNvPr id="56338" name="Text Box 22"/>
          <p:cNvSpPr txBox="1">
            <a:spLocks noChangeArrowheads="1"/>
          </p:cNvSpPr>
          <p:nvPr/>
        </p:nvSpPr>
        <p:spPr bwMode="auto">
          <a:xfrm>
            <a:off x="7031038" y="0"/>
            <a:ext cx="2112962" cy="539750"/>
          </a:xfrm>
          <a:prstGeom prst="rect">
            <a:avLst/>
          </a:prstGeom>
          <a:solidFill>
            <a:schemeClr val="bg1"/>
          </a:solidFill>
          <a:ln w="9525" algn="ctr">
            <a:noFill/>
            <a:miter lim="800000"/>
            <a:headEnd/>
            <a:tailEnd/>
          </a:ln>
        </p:spPr>
        <p:txBody>
          <a:bodyPr/>
          <a:lstStyle/>
          <a:p>
            <a:pPr algn="ctr">
              <a:spcBef>
                <a:spcPct val="50000"/>
              </a:spcBef>
            </a:pPr>
            <a:endParaRPr lang="en-US"/>
          </a:p>
        </p:txBody>
      </p:sp>
      <p:pic>
        <p:nvPicPr>
          <p:cNvPr id="24" name="Picture 23" descr="NullModel.jpg"/>
          <p:cNvPicPr>
            <a:picLocks noChangeAspect="1"/>
          </p:cNvPicPr>
          <p:nvPr/>
        </p:nvPicPr>
        <p:blipFill>
          <a:blip r:embed="rId4" cstate="screen"/>
          <a:stretch>
            <a:fillRect/>
          </a:stretch>
        </p:blipFill>
        <p:spPr>
          <a:xfrm>
            <a:off x="3995936" y="1053336"/>
            <a:ext cx="986924" cy="5400000"/>
          </a:xfrm>
          <a:prstGeom prst="rect">
            <a:avLst/>
          </a:prstGeom>
          <a:ln>
            <a:solidFill>
              <a:schemeClr val="tx1"/>
            </a:solidFill>
          </a:ln>
          <a:effectLst>
            <a:outerShdw blurRad="292100" dist="139700" dir="2700000" algn="tl" rotWithShape="0">
              <a:srgbClr val="333333">
                <a:alpha val="65000"/>
              </a:srgbClr>
            </a:outerShdw>
          </a:effectLst>
        </p:spPr>
      </p:pic>
      <p:sp>
        <p:nvSpPr>
          <p:cNvPr id="25" name="Text Box 15"/>
          <p:cNvSpPr txBox="1">
            <a:spLocks noChangeArrowheads="1"/>
          </p:cNvSpPr>
          <p:nvPr/>
        </p:nvSpPr>
        <p:spPr bwMode="auto">
          <a:xfrm>
            <a:off x="758757" y="116632"/>
            <a:ext cx="8385242" cy="532904"/>
          </a:xfrm>
          <a:prstGeom prst="rect">
            <a:avLst/>
          </a:prstGeom>
          <a:noFill/>
          <a:ln w="9525">
            <a:noFill/>
            <a:miter lim="800000"/>
            <a:headEnd/>
            <a:tailEnd/>
          </a:ln>
        </p:spPr>
        <p:txBody>
          <a:bodyPr wrap="square" lIns="40069" tIns="20035" rIns="40069" bIns="20035">
            <a:spAutoFit/>
          </a:bodyPr>
          <a:lstStyle/>
          <a:p>
            <a:r>
              <a:rPr lang="en-GB" sz="3200" b="1" spc="-60" dirty="0" smtClean="0">
                <a:solidFill>
                  <a:srgbClr val="E3004A"/>
                </a:solidFill>
                <a:latin typeface="+mj-lt"/>
                <a:ea typeface="+mj-ea"/>
                <a:cs typeface="+mj-cs"/>
              </a:rPr>
              <a:t>Statistical testing against a null distribution</a:t>
            </a:r>
            <a:endParaRPr lang="en-GB" sz="3200" b="1" spc="-60" dirty="0">
              <a:solidFill>
                <a:srgbClr val="E3004A"/>
              </a:solidFill>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14" descr="Logo UL"/>
          <p:cNvPicPr>
            <a:picLocks noChangeArrowheads="1"/>
          </p:cNvPicPr>
          <p:nvPr/>
        </p:nvPicPr>
        <p:blipFill>
          <a:blip r:embed="rId3" cstate="screen"/>
          <a:srcRect/>
          <a:stretch>
            <a:fillRect/>
          </a:stretch>
        </p:blipFill>
        <p:spPr bwMode="auto">
          <a:xfrm>
            <a:off x="8177213" y="142875"/>
            <a:ext cx="838200" cy="331788"/>
          </a:xfrm>
          <a:prstGeom prst="rect">
            <a:avLst/>
          </a:prstGeom>
          <a:noFill/>
          <a:ln w="9525">
            <a:noFill/>
            <a:miter lim="800000"/>
            <a:headEnd/>
            <a:tailEnd/>
          </a:ln>
        </p:spPr>
      </p:pic>
      <p:sp>
        <p:nvSpPr>
          <p:cNvPr id="56338" name="Text Box 22"/>
          <p:cNvSpPr txBox="1">
            <a:spLocks noChangeArrowheads="1"/>
          </p:cNvSpPr>
          <p:nvPr/>
        </p:nvSpPr>
        <p:spPr bwMode="auto">
          <a:xfrm>
            <a:off x="7031038" y="0"/>
            <a:ext cx="2112962" cy="539750"/>
          </a:xfrm>
          <a:prstGeom prst="rect">
            <a:avLst/>
          </a:prstGeom>
          <a:solidFill>
            <a:schemeClr val="bg1"/>
          </a:solidFill>
          <a:ln w="9525" algn="ctr">
            <a:noFill/>
            <a:miter lim="800000"/>
            <a:headEnd/>
            <a:tailEnd/>
          </a:ln>
        </p:spPr>
        <p:txBody>
          <a:bodyPr/>
          <a:lstStyle/>
          <a:p>
            <a:pPr algn="ctr">
              <a:spcBef>
                <a:spcPct val="50000"/>
              </a:spcBef>
            </a:pPr>
            <a:endParaRPr lang="en-US"/>
          </a:p>
        </p:txBody>
      </p:sp>
      <p:graphicFrame>
        <p:nvGraphicFramePr>
          <p:cNvPr id="25" name="Chart 24"/>
          <p:cNvGraphicFramePr>
            <a:graphicFrameLocks noGrp="1"/>
          </p:cNvGraphicFramePr>
          <p:nvPr/>
        </p:nvGraphicFramePr>
        <p:xfrm>
          <a:off x="675861" y="908650"/>
          <a:ext cx="8468139" cy="5949350"/>
        </p:xfrm>
        <a:graphic>
          <a:graphicData uri="http://schemas.openxmlformats.org/drawingml/2006/chart">
            <c:chart xmlns:c="http://schemas.openxmlformats.org/drawingml/2006/chart" xmlns:r="http://schemas.openxmlformats.org/officeDocument/2006/relationships" r:id="rId4"/>
          </a:graphicData>
        </a:graphic>
      </p:graphicFrame>
      <p:sp>
        <p:nvSpPr>
          <p:cNvPr id="26" name="TextBox 25"/>
          <p:cNvSpPr txBox="1"/>
          <p:nvPr/>
        </p:nvSpPr>
        <p:spPr>
          <a:xfrm>
            <a:off x="1403560" y="5157240"/>
            <a:ext cx="492443" cy="912289"/>
          </a:xfrm>
          <a:prstGeom prst="rect">
            <a:avLst/>
          </a:prstGeom>
          <a:noFill/>
        </p:spPr>
        <p:txBody>
          <a:bodyPr vert="vert270" wrap="square" rtlCol="0">
            <a:spAutoFit/>
          </a:bodyPr>
          <a:lstStyle/>
          <a:p>
            <a:r>
              <a:rPr lang="en-GB" sz="2000" dirty="0" smtClean="0">
                <a:solidFill>
                  <a:srgbClr val="004489"/>
                </a:solidFill>
                <a:latin typeface="Calibri" pitchFamily="34" charset="0"/>
              </a:rPr>
              <a:t>Linear</a:t>
            </a:r>
            <a:endParaRPr lang="en-GB" sz="2000" dirty="0">
              <a:solidFill>
                <a:srgbClr val="004489"/>
              </a:solidFill>
              <a:latin typeface="Calibri" pitchFamily="34" charset="0"/>
            </a:endParaRPr>
          </a:p>
        </p:txBody>
      </p:sp>
      <p:sp>
        <p:nvSpPr>
          <p:cNvPr id="27" name="TextBox 26"/>
          <p:cNvSpPr txBox="1"/>
          <p:nvPr/>
        </p:nvSpPr>
        <p:spPr>
          <a:xfrm>
            <a:off x="1979640" y="3789050"/>
            <a:ext cx="492443" cy="2280479"/>
          </a:xfrm>
          <a:prstGeom prst="rect">
            <a:avLst/>
          </a:prstGeom>
          <a:noFill/>
        </p:spPr>
        <p:txBody>
          <a:bodyPr vert="vert270" wrap="square" rtlCol="0">
            <a:spAutoFit/>
          </a:bodyPr>
          <a:lstStyle/>
          <a:p>
            <a:r>
              <a:rPr lang="en-GB" sz="2000" dirty="0" smtClean="0">
                <a:solidFill>
                  <a:srgbClr val="004489"/>
                </a:solidFill>
                <a:latin typeface="Calibri" pitchFamily="34" charset="0"/>
              </a:rPr>
              <a:t>Linear + quadratic</a:t>
            </a:r>
            <a:endParaRPr lang="en-GB" sz="2000" dirty="0">
              <a:solidFill>
                <a:srgbClr val="004489"/>
              </a:solidFill>
              <a:latin typeface="Calibri" pitchFamily="34" charset="0"/>
            </a:endParaRPr>
          </a:p>
        </p:txBody>
      </p:sp>
      <p:sp>
        <p:nvSpPr>
          <p:cNvPr id="28" name="TextBox 27"/>
          <p:cNvSpPr txBox="1"/>
          <p:nvPr/>
        </p:nvSpPr>
        <p:spPr>
          <a:xfrm>
            <a:off x="2644679" y="2583234"/>
            <a:ext cx="492443" cy="3456480"/>
          </a:xfrm>
          <a:prstGeom prst="rect">
            <a:avLst/>
          </a:prstGeom>
          <a:noFill/>
        </p:spPr>
        <p:txBody>
          <a:bodyPr vert="vert270" wrap="square" rtlCol="0">
            <a:spAutoFit/>
          </a:bodyPr>
          <a:lstStyle/>
          <a:p>
            <a:r>
              <a:rPr lang="en-GB" sz="2000" dirty="0" smtClean="0">
                <a:solidFill>
                  <a:srgbClr val="004489"/>
                </a:solidFill>
                <a:latin typeface="Calibri" pitchFamily="34" charset="0"/>
              </a:rPr>
              <a:t>Linear + quadratic + hinge</a:t>
            </a:r>
            <a:endParaRPr lang="en-GB" sz="2000" dirty="0">
              <a:solidFill>
                <a:srgbClr val="004489"/>
              </a:solidFill>
              <a:latin typeface="Calibri" pitchFamily="34" charset="0"/>
            </a:endParaRPr>
          </a:p>
        </p:txBody>
      </p:sp>
      <p:sp>
        <p:nvSpPr>
          <p:cNvPr id="29" name="Text Box 15"/>
          <p:cNvSpPr txBox="1">
            <a:spLocks noChangeArrowheads="1"/>
          </p:cNvSpPr>
          <p:nvPr/>
        </p:nvSpPr>
        <p:spPr bwMode="auto">
          <a:xfrm>
            <a:off x="758757" y="116632"/>
            <a:ext cx="8385242" cy="532904"/>
          </a:xfrm>
          <a:prstGeom prst="rect">
            <a:avLst/>
          </a:prstGeom>
          <a:noFill/>
          <a:ln w="9525">
            <a:noFill/>
            <a:miter lim="800000"/>
            <a:headEnd/>
            <a:tailEnd/>
          </a:ln>
        </p:spPr>
        <p:txBody>
          <a:bodyPr wrap="square" lIns="40069" tIns="20035" rIns="40069" bIns="20035">
            <a:spAutoFit/>
          </a:bodyPr>
          <a:lstStyle/>
          <a:p>
            <a:r>
              <a:rPr lang="en-GB" sz="3200" b="1" spc="-60" dirty="0" smtClean="0">
                <a:solidFill>
                  <a:srgbClr val="E3004A"/>
                </a:solidFill>
                <a:latin typeface="+mj-lt"/>
                <a:ea typeface="+mj-ea"/>
                <a:cs typeface="+mj-cs"/>
              </a:rPr>
              <a:t>Statistical testing against a null distribution</a:t>
            </a:r>
            <a:endParaRPr lang="en-GB" sz="3200" b="1" spc="-60" dirty="0">
              <a:solidFill>
                <a:srgbClr val="E3004A"/>
              </a:solidFill>
              <a:latin typeface="+mj-lt"/>
              <a:ea typeface="+mj-ea"/>
              <a:cs typeface="+mj-cs"/>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14" descr="Logo UL"/>
          <p:cNvPicPr>
            <a:picLocks noChangeArrowheads="1"/>
          </p:cNvPicPr>
          <p:nvPr/>
        </p:nvPicPr>
        <p:blipFill>
          <a:blip r:embed="rId3" cstate="screen"/>
          <a:srcRect/>
          <a:stretch>
            <a:fillRect/>
          </a:stretch>
        </p:blipFill>
        <p:spPr bwMode="auto">
          <a:xfrm>
            <a:off x="8177213" y="142875"/>
            <a:ext cx="838200" cy="331788"/>
          </a:xfrm>
          <a:prstGeom prst="rect">
            <a:avLst/>
          </a:prstGeom>
          <a:noFill/>
          <a:ln w="9525">
            <a:noFill/>
            <a:miter lim="800000"/>
            <a:headEnd/>
            <a:tailEnd/>
          </a:ln>
        </p:spPr>
      </p:pic>
      <p:sp>
        <p:nvSpPr>
          <p:cNvPr id="56338" name="Text Box 22"/>
          <p:cNvSpPr txBox="1">
            <a:spLocks noChangeArrowheads="1"/>
          </p:cNvSpPr>
          <p:nvPr/>
        </p:nvSpPr>
        <p:spPr bwMode="auto">
          <a:xfrm>
            <a:off x="7031038" y="0"/>
            <a:ext cx="2112962" cy="539750"/>
          </a:xfrm>
          <a:prstGeom prst="rect">
            <a:avLst/>
          </a:prstGeom>
          <a:solidFill>
            <a:schemeClr val="bg1"/>
          </a:solidFill>
          <a:ln w="9525" algn="ctr">
            <a:noFill/>
            <a:miter lim="800000"/>
            <a:headEnd/>
            <a:tailEnd/>
          </a:ln>
        </p:spPr>
        <p:txBody>
          <a:bodyPr/>
          <a:lstStyle/>
          <a:p>
            <a:pPr algn="ctr">
              <a:spcBef>
                <a:spcPct val="50000"/>
              </a:spcBef>
            </a:pPr>
            <a:endParaRPr lang="en-US"/>
          </a:p>
        </p:txBody>
      </p:sp>
      <p:graphicFrame>
        <p:nvGraphicFramePr>
          <p:cNvPr id="24" name="Chart 23"/>
          <p:cNvGraphicFramePr>
            <a:graphicFrameLocks noGrp="1"/>
          </p:cNvGraphicFramePr>
          <p:nvPr/>
        </p:nvGraphicFramePr>
        <p:xfrm>
          <a:off x="675861" y="908650"/>
          <a:ext cx="8468139" cy="5949350"/>
        </p:xfrm>
        <a:graphic>
          <a:graphicData uri="http://schemas.openxmlformats.org/drawingml/2006/chart">
            <c:chart xmlns:c="http://schemas.openxmlformats.org/drawingml/2006/chart" xmlns:r="http://schemas.openxmlformats.org/officeDocument/2006/relationships" r:id="rId4"/>
          </a:graphicData>
        </a:graphic>
      </p:graphicFrame>
      <p:sp>
        <p:nvSpPr>
          <p:cNvPr id="26" name="Oval 25"/>
          <p:cNvSpPr/>
          <p:nvPr/>
        </p:nvSpPr>
        <p:spPr bwMode="auto">
          <a:xfrm>
            <a:off x="6524053" y="3623690"/>
            <a:ext cx="144000" cy="144000"/>
          </a:xfrm>
          <a:prstGeom prst="ellipse">
            <a:avLst/>
          </a:prstGeom>
          <a:solidFill>
            <a:srgbClr val="FF66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
        <p:nvSpPr>
          <p:cNvPr id="25" name="Text Box 15"/>
          <p:cNvSpPr txBox="1">
            <a:spLocks noChangeArrowheads="1"/>
          </p:cNvSpPr>
          <p:nvPr/>
        </p:nvSpPr>
        <p:spPr bwMode="auto">
          <a:xfrm>
            <a:off x="758757" y="116632"/>
            <a:ext cx="8385242" cy="532904"/>
          </a:xfrm>
          <a:prstGeom prst="rect">
            <a:avLst/>
          </a:prstGeom>
          <a:noFill/>
          <a:ln w="9525">
            <a:noFill/>
            <a:miter lim="800000"/>
            <a:headEnd/>
            <a:tailEnd/>
          </a:ln>
        </p:spPr>
        <p:txBody>
          <a:bodyPr wrap="square" lIns="40069" tIns="20035" rIns="40069" bIns="20035">
            <a:spAutoFit/>
          </a:bodyPr>
          <a:lstStyle/>
          <a:p>
            <a:r>
              <a:rPr lang="en-GB" sz="3200" b="1" spc="-60" dirty="0" smtClean="0">
                <a:solidFill>
                  <a:srgbClr val="E3004A"/>
                </a:solidFill>
                <a:latin typeface="+mj-lt"/>
                <a:ea typeface="+mj-ea"/>
                <a:cs typeface="+mj-cs"/>
              </a:rPr>
              <a:t>Statistical testing against a null distribution</a:t>
            </a:r>
            <a:endParaRPr lang="en-GB" sz="3200" b="1" spc="-60" dirty="0">
              <a:solidFill>
                <a:srgbClr val="E3004A"/>
              </a:solidFill>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Text Box 15"/>
          <p:cNvSpPr txBox="1">
            <a:spLocks noChangeArrowheads="1"/>
          </p:cNvSpPr>
          <p:nvPr/>
        </p:nvSpPr>
        <p:spPr bwMode="auto">
          <a:xfrm>
            <a:off x="695324" y="117475"/>
            <a:ext cx="8448675" cy="532904"/>
          </a:xfrm>
          <a:prstGeom prst="rect">
            <a:avLst/>
          </a:prstGeom>
          <a:noFill/>
          <a:ln w="9525">
            <a:noFill/>
            <a:miter lim="800000"/>
            <a:headEnd/>
            <a:tailEnd/>
          </a:ln>
        </p:spPr>
        <p:txBody>
          <a:bodyPr wrap="square" lIns="40069" tIns="20035" rIns="40069" bIns="20035">
            <a:spAutoFit/>
          </a:bodyPr>
          <a:lstStyle/>
          <a:p>
            <a:pPr algn="l"/>
            <a:r>
              <a:rPr lang="en-GB" sz="3200" b="1" spc="-60" dirty="0" smtClean="0">
                <a:solidFill>
                  <a:srgbClr val="E3004A"/>
                </a:solidFill>
                <a:latin typeface="+mj-lt"/>
                <a:ea typeface="+mj-ea"/>
                <a:cs typeface="+mj-cs"/>
              </a:rPr>
              <a:t>Species Distribution Modelling - History</a:t>
            </a:r>
            <a:endParaRPr lang="en-GB" sz="3200" b="1" spc="-60" dirty="0">
              <a:solidFill>
                <a:srgbClr val="E3004A"/>
              </a:solidFill>
              <a:latin typeface="+mj-lt"/>
              <a:ea typeface="+mj-ea"/>
              <a:cs typeface="+mj-cs"/>
            </a:endParaRPr>
          </a:p>
        </p:txBody>
      </p:sp>
      <p:pic>
        <p:nvPicPr>
          <p:cNvPr id="2051" name="Picture 3"/>
          <p:cNvPicPr>
            <a:picLocks noChangeAspect="1" noChangeArrowheads="1"/>
          </p:cNvPicPr>
          <p:nvPr/>
        </p:nvPicPr>
        <p:blipFill>
          <a:blip r:embed="rId3" cstate="screen"/>
          <a:srcRect/>
          <a:stretch>
            <a:fillRect/>
          </a:stretch>
        </p:blipFill>
        <p:spPr bwMode="auto">
          <a:xfrm>
            <a:off x="1999636" y="663953"/>
            <a:ext cx="5129857" cy="2767143"/>
          </a:xfrm>
          <a:prstGeom prst="rect">
            <a:avLst/>
          </a:prstGeom>
          <a:noFill/>
          <a:ln w="9525">
            <a:noFill/>
            <a:miter lim="800000"/>
            <a:headEnd/>
            <a:tailEnd/>
          </a:ln>
        </p:spPr>
      </p:pic>
      <p:pic>
        <p:nvPicPr>
          <p:cNvPr id="2052" name="Picture 4"/>
          <p:cNvPicPr>
            <a:picLocks noChangeAspect="1" noChangeArrowheads="1"/>
          </p:cNvPicPr>
          <p:nvPr/>
        </p:nvPicPr>
        <p:blipFill>
          <a:blip r:embed="rId4" cstate="screen"/>
          <a:srcRect/>
          <a:stretch>
            <a:fillRect/>
          </a:stretch>
        </p:blipFill>
        <p:spPr bwMode="auto">
          <a:xfrm>
            <a:off x="2795588" y="3560253"/>
            <a:ext cx="3552825" cy="190500"/>
          </a:xfrm>
          <a:prstGeom prst="rect">
            <a:avLst/>
          </a:prstGeom>
          <a:noFill/>
          <a:ln w="9525">
            <a:noFill/>
            <a:miter lim="800000"/>
            <a:headEnd/>
            <a:tailEnd/>
          </a:ln>
        </p:spPr>
      </p:pic>
      <p:pic>
        <p:nvPicPr>
          <p:cNvPr id="27" name="Picture 26" descr="Peterson.jpg"/>
          <p:cNvPicPr>
            <a:picLocks noChangeAspect="1"/>
          </p:cNvPicPr>
          <p:nvPr/>
        </p:nvPicPr>
        <p:blipFill>
          <a:blip r:embed="rId5" cstate="screen"/>
          <a:stretch>
            <a:fillRect/>
          </a:stretch>
        </p:blipFill>
        <p:spPr>
          <a:xfrm>
            <a:off x="3612392" y="3928942"/>
            <a:ext cx="1915952" cy="2423679"/>
          </a:xfrm>
          <a:prstGeom prst="rect">
            <a:avLst/>
          </a:prstGeom>
          <a:ln>
            <a:solidFill>
              <a:schemeClr val="tx1"/>
            </a:solidFill>
          </a:ln>
          <a:effectLst>
            <a:outerShdw blurRad="292100" dist="139700" dir="2700000" algn="tl" rotWithShape="0">
              <a:srgbClr val="333333">
                <a:alpha val="65000"/>
              </a:srgbClr>
            </a:outerShdw>
          </a:effectLst>
        </p:spPr>
      </p:pic>
      <p:sp>
        <p:nvSpPr>
          <p:cNvPr id="21" name="TextBox 20"/>
          <p:cNvSpPr txBox="1"/>
          <p:nvPr/>
        </p:nvSpPr>
        <p:spPr>
          <a:xfrm>
            <a:off x="3491880" y="6381328"/>
            <a:ext cx="2160240" cy="307777"/>
          </a:xfrm>
          <a:prstGeom prst="rect">
            <a:avLst/>
          </a:prstGeom>
          <a:noFill/>
        </p:spPr>
        <p:txBody>
          <a:bodyPr wrap="square" rtlCol="0">
            <a:spAutoFit/>
          </a:bodyPr>
          <a:lstStyle/>
          <a:p>
            <a:pPr algn="ctr"/>
            <a:r>
              <a:rPr lang="en-GB" sz="1400" dirty="0" smtClean="0"/>
              <a:t>A. Townsend Peterson</a:t>
            </a:r>
            <a:endParaRPr lang="nl-NL" sz="1400"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14" descr="Logo UL"/>
          <p:cNvPicPr>
            <a:picLocks noChangeArrowheads="1"/>
          </p:cNvPicPr>
          <p:nvPr/>
        </p:nvPicPr>
        <p:blipFill>
          <a:blip r:embed="rId3" cstate="screen"/>
          <a:srcRect/>
          <a:stretch>
            <a:fillRect/>
          </a:stretch>
        </p:blipFill>
        <p:spPr bwMode="auto">
          <a:xfrm>
            <a:off x="8177213" y="142875"/>
            <a:ext cx="838200" cy="331788"/>
          </a:xfrm>
          <a:prstGeom prst="rect">
            <a:avLst/>
          </a:prstGeom>
          <a:noFill/>
          <a:ln w="9525">
            <a:noFill/>
            <a:miter lim="800000"/>
            <a:headEnd/>
            <a:tailEnd/>
          </a:ln>
        </p:spPr>
      </p:pic>
      <p:sp>
        <p:nvSpPr>
          <p:cNvPr id="56338" name="Text Box 22"/>
          <p:cNvSpPr txBox="1">
            <a:spLocks noChangeArrowheads="1"/>
          </p:cNvSpPr>
          <p:nvPr/>
        </p:nvSpPr>
        <p:spPr bwMode="auto">
          <a:xfrm>
            <a:off x="7031038" y="0"/>
            <a:ext cx="2112962" cy="539750"/>
          </a:xfrm>
          <a:prstGeom prst="rect">
            <a:avLst/>
          </a:prstGeom>
          <a:solidFill>
            <a:schemeClr val="bg1"/>
          </a:solidFill>
          <a:ln w="9525" algn="ctr">
            <a:noFill/>
            <a:miter lim="800000"/>
            <a:headEnd/>
            <a:tailEnd/>
          </a:ln>
        </p:spPr>
        <p:txBody>
          <a:bodyPr/>
          <a:lstStyle/>
          <a:p>
            <a:pPr algn="ctr">
              <a:spcBef>
                <a:spcPct val="50000"/>
              </a:spcBef>
            </a:pPr>
            <a:endParaRPr lang="en-US"/>
          </a:p>
        </p:txBody>
      </p:sp>
      <p:sp>
        <p:nvSpPr>
          <p:cNvPr id="23" name="Rectangle 3"/>
          <p:cNvSpPr txBox="1">
            <a:spLocks noChangeArrowheads="1"/>
          </p:cNvSpPr>
          <p:nvPr/>
        </p:nvSpPr>
        <p:spPr bwMode="auto">
          <a:xfrm>
            <a:off x="728663" y="836712"/>
            <a:ext cx="8307957" cy="6021288"/>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447675" indent="-447675">
              <a:buFontTx/>
              <a:buNone/>
            </a:pPr>
            <a:r>
              <a:rPr lang="en-GB" sz="2400" dirty="0" smtClean="0">
                <a:latin typeface="Calibri" pitchFamily="34" charset="0"/>
                <a:ea typeface="+mj-ea"/>
                <a:cs typeface="Calibri" pitchFamily="34" charset="0"/>
              </a:rPr>
              <a:t>How to generate a BIAS CORRECTED null-model?</a:t>
            </a:r>
          </a:p>
          <a:p>
            <a:pPr marL="452438" indent="-452438">
              <a:buFont typeface="+mj-lt"/>
              <a:buAutoNum type="arabicPeriod"/>
              <a:tabLst>
                <a:tab pos="1344613" algn="l"/>
              </a:tabLst>
            </a:pPr>
            <a:endParaRPr lang="en-GB" sz="2400" dirty="0" smtClean="0">
              <a:solidFill>
                <a:srgbClr val="004489"/>
              </a:solidFill>
              <a:latin typeface="Calibri" pitchFamily="34" charset="0"/>
              <a:ea typeface="+mj-ea"/>
              <a:cs typeface="Calibri" pitchFamily="34" charset="0"/>
            </a:endParaRPr>
          </a:p>
          <a:p>
            <a:pPr marL="452438" indent="-452438">
              <a:buFont typeface="+mj-lt"/>
              <a:buAutoNum type="arabicPeriod"/>
              <a:tabLst>
                <a:tab pos="1344613" algn="l"/>
              </a:tabLst>
            </a:pPr>
            <a:endParaRPr lang="en-GB" sz="2400" dirty="0" smtClean="0">
              <a:solidFill>
                <a:srgbClr val="004489"/>
              </a:solidFill>
              <a:latin typeface="Calibri" pitchFamily="34" charset="0"/>
              <a:ea typeface="+mj-ea"/>
              <a:cs typeface="Calibri" pitchFamily="34" charset="0"/>
            </a:endParaRPr>
          </a:p>
        </p:txBody>
      </p:sp>
      <p:pic>
        <p:nvPicPr>
          <p:cNvPr id="25" name="Picture 21" descr="Fig3.3.jp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424202" y="1700808"/>
            <a:ext cx="4308038" cy="4763025"/>
          </a:xfrm>
          <a:prstGeom prst="rect">
            <a:avLst/>
          </a:prstGeom>
          <a:ln>
            <a:solidFill>
              <a:schemeClr val="tx1"/>
            </a:solidFill>
          </a:ln>
          <a:effectLst>
            <a:outerShdw blurRad="292100" dist="139700" dir="2700000" algn="tl" rotWithShape="0">
              <a:srgbClr val="333333">
                <a:alpha val="65000"/>
              </a:srgbClr>
            </a:outerShdw>
          </a:effectLst>
        </p:spPr>
      </p:pic>
      <p:sp>
        <p:nvSpPr>
          <p:cNvPr id="24" name="Text Box 15"/>
          <p:cNvSpPr txBox="1">
            <a:spLocks noChangeArrowheads="1"/>
          </p:cNvSpPr>
          <p:nvPr/>
        </p:nvSpPr>
        <p:spPr bwMode="auto">
          <a:xfrm>
            <a:off x="758757" y="116632"/>
            <a:ext cx="8385242" cy="532904"/>
          </a:xfrm>
          <a:prstGeom prst="rect">
            <a:avLst/>
          </a:prstGeom>
          <a:noFill/>
          <a:ln w="9525">
            <a:noFill/>
            <a:miter lim="800000"/>
            <a:headEnd/>
            <a:tailEnd/>
          </a:ln>
        </p:spPr>
        <p:txBody>
          <a:bodyPr wrap="square" lIns="40069" tIns="20035" rIns="40069" bIns="20035">
            <a:spAutoFit/>
          </a:bodyPr>
          <a:lstStyle/>
          <a:p>
            <a:r>
              <a:rPr lang="en-GB" sz="3200" b="1" spc="-60" dirty="0" smtClean="0">
                <a:solidFill>
                  <a:srgbClr val="E3004A"/>
                </a:solidFill>
                <a:latin typeface="+mj-lt"/>
                <a:ea typeface="+mj-ea"/>
                <a:cs typeface="+mj-cs"/>
              </a:rPr>
              <a:t>Statistical testing against a null distribution</a:t>
            </a:r>
            <a:endParaRPr lang="en-GB" sz="3200" b="1" spc="-60" dirty="0">
              <a:solidFill>
                <a:srgbClr val="E3004A"/>
              </a:solidFill>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14" descr="Logo UL"/>
          <p:cNvPicPr>
            <a:picLocks noChangeArrowheads="1"/>
          </p:cNvPicPr>
          <p:nvPr/>
        </p:nvPicPr>
        <p:blipFill>
          <a:blip r:embed="rId3" cstate="screen"/>
          <a:srcRect/>
          <a:stretch>
            <a:fillRect/>
          </a:stretch>
        </p:blipFill>
        <p:spPr bwMode="auto">
          <a:xfrm>
            <a:off x="8177213" y="142875"/>
            <a:ext cx="838200" cy="331788"/>
          </a:xfrm>
          <a:prstGeom prst="rect">
            <a:avLst/>
          </a:prstGeom>
          <a:noFill/>
          <a:ln w="9525">
            <a:noFill/>
            <a:miter lim="800000"/>
            <a:headEnd/>
            <a:tailEnd/>
          </a:ln>
        </p:spPr>
      </p:pic>
      <p:sp>
        <p:nvSpPr>
          <p:cNvPr id="56338" name="Text Box 22"/>
          <p:cNvSpPr txBox="1">
            <a:spLocks noChangeArrowheads="1"/>
          </p:cNvSpPr>
          <p:nvPr/>
        </p:nvSpPr>
        <p:spPr bwMode="auto">
          <a:xfrm>
            <a:off x="7031038" y="0"/>
            <a:ext cx="2112962" cy="539750"/>
          </a:xfrm>
          <a:prstGeom prst="rect">
            <a:avLst/>
          </a:prstGeom>
          <a:solidFill>
            <a:schemeClr val="bg1"/>
          </a:solidFill>
          <a:ln w="9525" algn="ctr">
            <a:noFill/>
            <a:miter lim="800000"/>
            <a:headEnd/>
            <a:tailEnd/>
          </a:ln>
        </p:spPr>
        <p:txBody>
          <a:bodyPr/>
          <a:lstStyle/>
          <a:p>
            <a:pPr algn="ctr">
              <a:spcBef>
                <a:spcPct val="50000"/>
              </a:spcBef>
            </a:pPr>
            <a:endParaRPr lang="en-US"/>
          </a:p>
        </p:txBody>
      </p:sp>
      <p:sp>
        <p:nvSpPr>
          <p:cNvPr id="23" name="Rectangle 3"/>
          <p:cNvSpPr txBox="1">
            <a:spLocks noChangeArrowheads="1"/>
          </p:cNvSpPr>
          <p:nvPr/>
        </p:nvSpPr>
        <p:spPr bwMode="auto">
          <a:xfrm>
            <a:off x="728663" y="836712"/>
            <a:ext cx="8307957" cy="6021288"/>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447675" indent="-447675">
              <a:buFontTx/>
              <a:buNone/>
            </a:pPr>
            <a:r>
              <a:rPr lang="en-GB" sz="2400" dirty="0" smtClean="0">
                <a:latin typeface="Calibri" pitchFamily="34" charset="0"/>
                <a:ea typeface="+mj-ea"/>
                <a:cs typeface="Calibri" pitchFamily="34" charset="0"/>
              </a:rPr>
              <a:t>How to generate a BIAS CORRECTED null-model?</a:t>
            </a:r>
          </a:p>
          <a:p>
            <a:pPr marL="452438" indent="-452438">
              <a:buFont typeface="+mj-lt"/>
              <a:buAutoNum type="arabicPeriod"/>
              <a:tabLst>
                <a:tab pos="1344613" algn="l"/>
              </a:tabLst>
            </a:pPr>
            <a:endParaRPr lang="en-GB" sz="2400" dirty="0" smtClean="0">
              <a:solidFill>
                <a:srgbClr val="004489"/>
              </a:solidFill>
              <a:latin typeface="Calibri" pitchFamily="34" charset="0"/>
              <a:ea typeface="+mj-ea"/>
              <a:cs typeface="Calibri" pitchFamily="34" charset="0"/>
            </a:endParaRPr>
          </a:p>
          <a:p>
            <a:pPr marL="452438" indent="-452438">
              <a:buFont typeface="+mj-lt"/>
              <a:buAutoNum type="arabicPeriod"/>
              <a:tabLst>
                <a:tab pos="1344613" algn="l"/>
              </a:tabLst>
            </a:pPr>
            <a:endParaRPr lang="en-GB" sz="2400" dirty="0" smtClean="0">
              <a:solidFill>
                <a:srgbClr val="004489"/>
              </a:solidFill>
              <a:latin typeface="Calibri" pitchFamily="34" charset="0"/>
              <a:ea typeface="+mj-ea"/>
              <a:cs typeface="Calibri" pitchFamily="34" charset="0"/>
            </a:endParaRPr>
          </a:p>
        </p:txBody>
      </p:sp>
      <p:pic>
        <p:nvPicPr>
          <p:cNvPr id="1026" name="Picture 2"/>
          <p:cNvPicPr>
            <a:picLocks noChangeAspect="1" noChangeArrowheads="1"/>
          </p:cNvPicPr>
          <p:nvPr/>
        </p:nvPicPr>
        <p:blipFill>
          <a:blip r:embed="rId4" cstate="screen"/>
          <a:srcRect/>
          <a:stretch>
            <a:fillRect/>
          </a:stretch>
        </p:blipFill>
        <p:spPr bwMode="auto">
          <a:xfrm>
            <a:off x="628769" y="1556792"/>
            <a:ext cx="8518145" cy="5040700"/>
          </a:xfrm>
          <a:prstGeom prst="rect">
            <a:avLst/>
          </a:prstGeom>
          <a:noFill/>
          <a:ln w="9525">
            <a:noFill/>
            <a:miter lim="800000"/>
            <a:headEnd/>
            <a:tailEnd/>
          </a:ln>
        </p:spPr>
      </p:pic>
      <p:sp>
        <p:nvSpPr>
          <p:cNvPr id="24" name="Text Box 15"/>
          <p:cNvSpPr txBox="1">
            <a:spLocks noChangeArrowheads="1"/>
          </p:cNvSpPr>
          <p:nvPr/>
        </p:nvSpPr>
        <p:spPr bwMode="auto">
          <a:xfrm>
            <a:off x="758757" y="116632"/>
            <a:ext cx="8385242" cy="532904"/>
          </a:xfrm>
          <a:prstGeom prst="rect">
            <a:avLst/>
          </a:prstGeom>
          <a:noFill/>
          <a:ln w="9525">
            <a:noFill/>
            <a:miter lim="800000"/>
            <a:headEnd/>
            <a:tailEnd/>
          </a:ln>
        </p:spPr>
        <p:txBody>
          <a:bodyPr wrap="square" lIns="40069" tIns="20035" rIns="40069" bIns="20035">
            <a:spAutoFit/>
          </a:bodyPr>
          <a:lstStyle/>
          <a:p>
            <a:r>
              <a:rPr lang="en-GB" sz="3200" b="1" spc="-60" dirty="0" smtClean="0">
                <a:solidFill>
                  <a:srgbClr val="E3004A"/>
                </a:solidFill>
                <a:latin typeface="+mj-lt"/>
                <a:ea typeface="+mj-ea"/>
                <a:cs typeface="+mj-cs"/>
              </a:rPr>
              <a:t>Statistical testing against a null distribution</a:t>
            </a:r>
            <a:endParaRPr lang="en-GB" sz="3200" b="1" spc="-60" dirty="0">
              <a:solidFill>
                <a:srgbClr val="E3004A"/>
              </a:solidFill>
              <a:latin typeface="+mj-lt"/>
              <a:ea typeface="+mj-ea"/>
              <a:cs typeface="+mj-cs"/>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14" descr="Logo UL"/>
          <p:cNvPicPr>
            <a:picLocks noChangeArrowheads="1"/>
          </p:cNvPicPr>
          <p:nvPr/>
        </p:nvPicPr>
        <p:blipFill>
          <a:blip r:embed="rId3" cstate="screen"/>
          <a:srcRect/>
          <a:stretch>
            <a:fillRect/>
          </a:stretch>
        </p:blipFill>
        <p:spPr bwMode="auto">
          <a:xfrm>
            <a:off x="8177213" y="142875"/>
            <a:ext cx="838200" cy="331788"/>
          </a:xfrm>
          <a:prstGeom prst="rect">
            <a:avLst/>
          </a:prstGeom>
          <a:noFill/>
          <a:ln w="9525">
            <a:noFill/>
            <a:miter lim="800000"/>
            <a:headEnd/>
            <a:tailEnd/>
          </a:ln>
        </p:spPr>
      </p:pic>
      <p:sp>
        <p:nvSpPr>
          <p:cNvPr id="56338" name="Text Box 22"/>
          <p:cNvSpPr txBox="1">
            <a:spLocks noChangeArrowheads="1"/>
          </p:cNvSpPr>
          <p:nvPr/>
        </p:nvSpPr>
        <p:spPr bwMode="auto">
          <a:xfrm>
            <a:off x="7031038" y="0"/>
            <a:ext cx="2112962" cy="539750"/>
          </a:xfrm>
          <a:prstGeom prst="rect">
            <a:avLst/>
          </a:prstGeom>
          <a:solidFill>
            <a:schemeClr val="bg1"/>
          </a:solidFill>
          <a:ln w="9525" algn="ctr">
            <a:noFill/>
            <a:miter lim="800000"/>
            <a:headEnd/>
            <a:tailEnd/>
          </a:ln>
        </p:spPr>
        <p:txBody>
          <a:bodyPr/>
          <a:lstStyle/>
          <a:p>
            <a:pPr algn="ctr">
              <a:spcBef>
                <a:spcPct val="50000"/>
              </a:spcBef>
            </a:pPr>
            <a:endParaRPr lang="en-US"/>
          </a:p>
        </p:txBody>
      </p:sp>
      <p:sp>
        <p:nvSpPr>
          <p:cNvPr id="23" name="Rectangle 3"/>
          <p:cNvSpPr txBox="1">
            <a:spLocks noChangeArrowheads="1"/>
          </p:cNvSpPr>
          <p:nvPr/>
        </p:nvSpPr>
        <p:spPr bwMode="auto">
          <a:xfrm>
            <a:off x="728663" y="836712"/>
            <a:ext cx="8307957" cy="6021288"/>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447675" indent="-447675">
              <a:buFontTx/>
              <a:buNone/>
            </a:pPr>
            <a:r>
              <a:rPr lang="en-GB" sz="2400" dirty="0" smtClean="0">
                <a:latin typeface="Calibri" pitchFamily="34" charset="0"/>
                <a:ea typeface="+mj-ea"/>
                <a:cs typeface="Calibri" pitchFamily="34" charset="0"/>
              </a:rPr>
              <a:t>How to generate a BIAS CORRECTED null-model?</a:t>
            </a:r>
          </a:p>
          <a:p>
            <a:pPr marL="452438" indent="-452438">
              <a:buFont typeface="+mj-lt"/>
              <a:buAutoNum type="arabicPeriod"/>
              <a:tabLst>
                <a:tab pos="1344613" algn="l"/>
              </a:tabLst>
            </a:pPr>
            <a:endParaRPr lang="en-GB" sz="2400" dirty="0" smtClean="0">
              <a:solidFill>
                <a:srgbClr val="004489"/>
              </a:solidFill>
              <a:latin typeface="Calibri" pitchFamily="34" charset="0"/>
              <a:ea typeface="+mj-ea"/>
              <a:cs typeface="Calibri" pitchFamily="34" charset="0"/>
            </a:endParaRPr>
          </a:p>
          <a:p>
            <a:pPr marL="452438" indent="-452438">
              <a:buFont typeface="+mj-lt"/>
              <a:buAutoNum type="arabicPeriod"/>
              <a:tabLst>
                <a:tab pos="1344613" algn="l"/>
              </a:tabLst>
            </a:pPr>
            <a:endParaRPr lang="en-GB" sz="2400" dirty="0" smtClean="0">
              <a:solidFill>
                <a:srgbClr val="004489"/>
              </a:solidFill>
              <a:latin typeface="Calibri" pitchFamily="34" charset="0"/>
              <a:ea typeface="+mj-ea"/>
              <a:cs typeface="Calibri" pitchFamily="34" charset="0"/>
            </a:endParaRPr>
          </a:p>
        </p:txBody>
      </p:sp>
      <p:pic>
        <p:nvPicPr>
          <p:cNvPr id="3074" name="Picture 2"/>
          <p:cNvPicPr>
            <a:picLocks noChangeAspect="1" noChangeArrowheads="1"/>
          </p:cNvPicPr>
          <p:nvPr/>
        </p:nvPicPr>
        <p:blipFill>
          <a:blip r:embed="rId4" cstate="screen"/>
          <a:srcRect/>
          <a:stretch>
            <a:fillRect/>
          </a:stretch>
        </p:blipFill>
        <p:spPr bwMode="auto">
          <a:xfrm rot="5400000">
            <a:off x="2345220" y="-166058"/>
            <a:ext cx="5118577" cy="8408242"/>
          </a:xfrm>
          <a:prstGeom prst="rect">
            <a:avLst/>
          </a:prstGeom>
          <a:noFill/>
          <a:ln w="9525">
            <a:noFill/>
            <a:miter lim="800000"/>
            <a:headEnd/>
            <a:tailEnd/>
          </a:ln>
        </p:spPr>
      </p:pic>
      <p:sp>
        <p:nvSpPr>
          <p:cNvPr id="24" name="TextBox 23"/>
          <p:cNvSpPr txBox="1"/>
          <p:nvPr/>
        </p:nvSpPr>
        <p:spPr>
          <a:xfrm rot="20082715">
            <a:off x="1259540" y="3497536"/>
            <a:ext cx="6912960" cy="830997"/>
          </a:xfrm>
          <a:prstGeom prst="rect">
            <a:avLst/>
          </a:prstGeom>
          <a:solidFill>
            <a:schemeClr val="bg1"/>
          </a:solidFill>
          <a:ln w="38100">
            <a:solidFill>
              <a:srgbClr val="E3004A"/>
            </a:solidFill>
          </a:ln>
        </p:spPr>
        <p:txBody>
          <a:bodyPr wrap="square" rtlCol="0">
            <a:spAutoFit/>
          </a:bodyPr>
          <a:lstStyle/>
          <a:p>
            <a:pPr algn="ctr"/>
            <a:r>
              <a:rPr lang="en-GB" sz="2400" dirty="0" smtClean="0">
                <a:solidFill>
                  <a:srgbClr val="E3004A"/>
                </a:solidFill>
                <a:latin typeface="Calibri" pitchFamily="34" charset="0"/>
              </a:rPr>
              <a:t>No significant difference between collection sites and whole of Borneo</a:t>
            </a:r>
            <a:endParaRPr lang="en-GB" sz="2400" dirty="0">
              <a:solidFill>
                <a:srgbClr val="E3004A"/>
              </a:solidFill>
              <a:latin typeface="Calibri" pitchFamily="34" charset="0"/>
            </a:endParaRPr>
          </a:p>
        </p:txBody>
      </p:sp>
      <p:sp>
        <p:nvSpPr>
          <p:cNvPr id="25" name="Text Box 15"/>
          <p:cNvSpPr txBox="1">
            <a:spLocks noChangeArrowheads="1"/>
          </p:cNvSpPr>
          <p:nvPr/>
        </p:nvSpPr>
        <p:spPr bwMode="auto">
          <a:xfrm>
            <a:off x="758757" y="116632"/>
            <a:ext cx="8385242" cy="532904"/>
          </a:xfrm>
          <a:prstGeom prst="rect">
            <a:avLst/>
          </a:prstGeom>
          <a:noFill/>
          <a:ln w="9525">
            <a:noFill/>
            <a:miter lim="800000"/>
            <a:headEnd/>
            <a:tailEnd/>
          </a:ln>
        </p:spPr>
        <p:txBody>
          <a:bodyPr wrap="square" lIns="40069" tIns="20035" rIns="40069" bIns="20035">
            <a:spAutoFit/>
          </a:bodyPr>
          <a:lstStyle/>
          <a:p>
            <a:r>
              <a:rPr lang="en-GB" sz="3200" b="1" spc="-60" dirty="0" smtClean="0">
                <a:solidFill>
                  <a:srgbClr val="E3004A"/>
                </a:solidFill>
                <a:latin typeface="+mj-lt"/>
                <a:ea typeface="+mj-ea"/>
                <a:cs typeface="+mj-cs"/>
              </a:rPr>
              <a:t>Statistical testing against a null distribution</a:t>
            </a:r>
            <a:endParaRPr lang="en-GB" sz="3200" b="1" spc="-60" dirty="0">
              <a:solidFill>
                <a:srgbClr val="E3004A"/>
              </a:solidFill>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iterate type="lt">
                                    <p:tmPct val="5000"/>
                                  </p:iterate>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 calcmode="lin" valueType="num">
                                      <p:cBhvr>
                                        <p:cTn id="9" dur="500" fill="hold"/>
                                        <p:tgtEl>
                                          <p:spTgt spid="24"/>
                                        </p:tgtEl>
                                        <p:attrNameLst>
                                          <p:attrName>style.rotation</p:attrName>
                                        </p:attrNameLst>
                                      </p:cBhvr>
                                      <p:tavLst>
                                        <p:tav tm="0">
                                          <p:val>
                                            <p:fltVal val="90"/>
                                          </p:val>
                                        </p:tav>
                                        <p:tav tm="100000">
                                          <p:val>
                                            <p:fltVal val="0"/>
                                          </p:val>
                                        </p:tav>
                                      </p:tavLst>
                                    </p:anim>
                                    <p:animEffect transition="in" filter="fad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14" descr="Logo UL"/>
          <p:cNvPicPr>
            <a:picLocks noChangeArrowheads="1"/>
          </p:cNvPicPr>
          <p:nvPr/>
        </p:nvPicPr>
        <p:blipFill>
          <a:blip r:embed="rId3" cstate="screen"/>
          <a:srcRect/>
          <a:stretch>
            <a:fillRect/>
          </a:stretch>
        </p:blipFill>
        <p:spPr bwMode="auto">
          <a:xfrm>
            <a:off x="8177213" y="142875"/>
            <a:ext cx="838200" cy="331788"/>
          </a:xfrm>
          <a:prstGeom prst="rect">
            <a:avLst/>
          </a:prstGeom>
          <a:noFill/>
          <a:ln w="9525">
            <a:noFill/>
            <a:miter lim="800000"/>
            <a:headEnd/>
            <a:tailEnd/>
          </a:ln>
        </p:spPr>
      </p:pic>
      <p:sp>
        <p:nvSpPr>
          <p:cNvPr id="56338" name="Text Box 22"/>
          <p:cNvSpPr txBox="1">
            <a:spLocks noChangeArrowheads="1"/>
          </p:cNvSpPr>
          <p:nvPr/>
        </p:nvSpPr>
        <p:spPr bwMode="auto">
          <a:xfrm>
            <a:off x="7031038" y="0"/>
            <a:ext cx="2112962" cy="539750"/>
          </a:xfrm>
          <a:prstGeom prst="rect">
            <a:avLst/>
          </a:prstGeom>
          <a:solidFill>
            <a:schemeClr val="bg1"/>
          </a:solidFill>
          <a:ln w="9525" algn="ctr">
            <a:noFill/>
            <a:miter lim="800000"/>
            <a:headEnd/>
            <a:tailEnd/>
          </a:ln>
        </p:spPr>
        <p:txBody>
          <a:bodyPr/>
          <a:lstStyle/>
          <a:p>
            <a:pPr algn="ctr">
              <a:spcBef>
                <a:spcPct val="50000"/>
              </a:spcBef>
            </a:pPr>
            <a:endParaRPr lang="en-US"/>
          </a:p>
        </p:txBody>
      </p:sp>
      <p:sp>
        <p:nvSpPr>
          <p:cNvPr id="25" name="Text Box 15"/>
          <p:cNvSpPr txBox="1">
            <a:spLocks noChangeArrowheads="1"/>
          </p:cNvSpPr>
          <p:nvPr/>
        </p:nvSpPr>
        <p:spPr bwMode="auto">
          <a:xfrm>
            <a:off x="758757" y="116632"/>
            <a:ext cx="8385242" cy="532904"/>
          </a:xfrm>
          <a:prstGeom prst="rect">
            <a:avLst/>
          </a:prstGeom>
          <a:noFill/>
          <a:ln w="9525">
            <a:noFill/>
            <a:miter lim="800000"/>
            <a:headEnd/>
            <a:tailEnd/>
          </a:ln>
        </p:spPr>
        <p:txBody>
          <a:bodyPr wrap="square" lIns="40069" tIns="20035" rIns="40069" bIns="20035">
            <a:spAutoFit/>
          </a:bodyPr>
          <a:lstStyle/>
          <a:p>
            <a:r>
              <a:rPr lang="en-GB" sz="3200" b="1" spc="-60" dirty="0" smtClean="0">
                <a:solidFill>
                  <a:srgbClr val="E3004A"/>
                </a:solidFill>
                <a:latin typeface="+mj-lt"/>
                <a:ea typeface="+mj-ea"/>
                <a:cs typeface="+mj-cs"/>
              </a:rPr>
              <a:t>Statistical testing against a null distribution</a:t>
            </a:r>
            <a:endParaRPr lang="en-GB" sz="3200" b="1" spc="-60" dirty="0">
              <a:solidFill>
                <a:srgbClr val="E3004A"/>
              </a:solidFill>
              <a:latin typeface="+mj-lt"/>
              <a:ea typeface="+mj-ea"/>
              <a:cs typeface="+mj-cs"/>
            </a:endParaRPr>
          </a:p>
        </p:txBody>
      </p:sp>
      <p:pic>
        <p:nvPicPr>
          <p:cNvPr id="8" name="Picture 7" descr="FigS2.Eco.PCA.space.Sundaland.jpg"/>
          <p:cNvPicPr/>
          <p:nvPr/>
        </p:nvPicPr>
        <p:blipFill>
          <a:blip r:embed="rId4" cstate="screen"/>
          <a:stretch>
            <a:fillRect/>
          </a:stretch>
        </p:blipFill>
        <p:spPr>
          <a:xfrm>
            <a:off x="611560" y="836712"/>
            <a:ext cx="8208912" cy="5976664"/>
          </a:xfrm>
          <a:prstGeom prst="rect">
            <a:avLst/>
          </a:prstGeom>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josephsetiawan.files.wordpress.com/2011/10/ujung-kulon7.jpg"/>
          <p:cNvPicPr>
            <a:picLocks noChangeAspect="1" noChangeArrowheads="1"/>
          </p:cNvPicPr>
          <p:nvPr/>
        </p:nvPicPr>
        <p:blipFill>
          <a:blip r:embed="rId2" cstate="screen"/>
          <a:srcRect/>
          <a:stretch>
            <a:fillRect/>
          </a:stretch>
        </p:blipFill>
        <p:spPr bwMode="auto">
          <a:xfrm>
            <a:off x="611560" y="0"/>
            <a:ext cx="8532440" cy="6497960"/>
          </a:xfrm>
          <a:prstGeom prst="rect">
            <a:avLst/>
          </a:prstGeom>
          <a:noFill/>
        </p:spPr>
      </p:pic>
      <p:sp>
        <p:nvSpPr>
          <p:cNvPr id="5" name="TextBox 4"/>
          <p:cNvSpPr txBox="1"/>
          <p:nvPr/>
        </p:nvSpPr>
        <p:spPr>
          <a:xfrm>
            <a:off x="2483768" y="-27384"/>
            <a:ext cx="4968552" cy="1754326"/>
          </a:xfrm>
          <a:prstGeom prst="rect">
            <a:avLst/>
          </a:prstGeom>
          <a:noFill/>
        </p:spPr>
        <p:txBody>
          <a:bodyPr wrap="square" rtlCol="0">
            <a:spAutoFit/>
          </a:bodyPr>
          <a:lstStyle/>
          <a:p>
            <a:pPr algn="ctr"/>
            <a:r>
              <a:rPr lang="en-GB" sz="5400" dirty="0" smtClean="0"/>
              <a:t>SDM applications</a:t>
            </a:r>
            <a:endParaRPr lang="en-GB" sz="5400"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192" y="403200"/>
            <a:ext cx="7823248" cy="505520"/>
          </a:xfrm>
        </p:spPr>
        <p:txBody>
          <a:bodyPr/>
          <a:lstStyle/>
          <a:p>
            <a:pPr algn="ctr"/>
            <a:r>
              <a:rPr lang="en-GB" dirty="0" smtClean="0"/>
              <a:t>SDMs – species level</a:t>
            </a:r>
            <a:endParaRPr lang="nl-NL" dirty="0"/>
          </a:p>
        </p:txBody>
      </p:sp>
      <p:sp>
        <p:nvSpPr>
          <p:cNvPr id="3" name="Content Placeholder 2"/>
          <p:cNvSpPr>
            <a:spLocks noGrp="1"/>
          </p:cNvSpPr>
          <p:nvPr>
            <p:ph idx="1"/>
          </p:nvPr>
        </p:nvSpPr>
        <p:spPr>
          <a:xfrm>
            <a:off x="770400" y="692696"/>
            <a:ext cx="8194088" cy="5904656"/>
          </a:xfrm>
        </p:spPr>
        <p:txBody>
          <a:bodyPr/>
          <a:lstStyle/>
          <a:p>
            <a:pPr marL="539750" lvl="2" indent="-365125">
              <a:buNone/>
            </a:pPr>
            <a:endParaRPr lang="en-GB" sz="1800" dirty="0" smtClean="0"/>
          </a:p>
          <a:p>
            <a:pPr marL="539750" lvl="2" indent="-365125">
              <a:buFont typeface="Arial" pitchFamily="34" charset="0"/>
              <a:buChar char="►"/>
            </a:pPr>
            <a:endParaRPr lang="en-GB" sz="1800" dirty="0" smtClean="0"/>
          </a:p>
          <a:p>
            <a:pPr marL="539750" lvl="2" indent="-365125">
              <a:buFont typeface="Arial" pitchFamily="34" charset="0"/>
              <a:buChar char="►"/>
            </a:pPr>
            <a:endParaRPr lang="nl-NL" sz="1800" dirty="0" err="1" smtClean="0"/>
          </a:p>
        </p:txBody>
      </p:sp>
      <p:pic>
        <p:nvPicPr>
          <p:cNvPr id="4" name="Picture 3" descr="S_agami_dem.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688580" y="3582489"/>
            <a:ext cx="3060000" cy="3375001"/>
          </a:xfrm>
          <a:prstGeom prst="rect">
            <a:avLst/>
          </a:prstGeom>
          <a:solidFill>
            <a:srgbClr val="FFFFFF">
              <a:shade val="85000"/>
            </a:srgbClr>
          </a:solidFill>
          <a:ln w="9525"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5" name="Picture 4" descr="S_agami_prec.jp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472550" y="2809544"/>
            <a:ext cx="3060000" cy="3372519"/>
          </a:xfrm>
          <a:prstGeom prst="rect">
            <a:avLst/>
          </a:prstGeom>
          <a:solidFill>
            <a:srgbClr val="FFFFFF">
              <a:shade val="85000"/>
            </a:srgbClr>
          </a:solidFill>
          <a:ln w="9525"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6" name="Picture 5" descr="S_agami_ENSO.jp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184510" y="1905141"/>
            <a:ext cx="3060000" cy="3372521"/>
          </a:xfrm>
          <a:prstGeom prst="rect">
            <a:avLst/>
          </a:prstGeom>
          <a:solidFill>
            <a:srgbClr val="FFFFFF">
              <a:shade val="85000"/>
            </a:srgbClr>
          </a:solidFill>
          <a:ln w="9525"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7" name="Picture 3"/>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073157" y="3018470"/>
            <a:ext cx="3816530" cy="3068960"/>
          </a:xfrm>
          <a:prstGeom prst="rect">
            <a:avLst/>
          </a:prstGeom>
          <a:ln w="9525">
            <a:solidFill>
              <a:schemeClr val="tx1"/>
            </a:solidFill>
            <a:miter lim="800000"/>
            <a:headEnd/>
            <a:tailEnd/>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chemeClr val="accent1"/>
                </a:solidFill>
              </a14:hiddenFill>
            </a:ext>
          </a:extLst>
        </p:spPr>
      </p:pic>
      <p:pic>
        <p:nvPicPr>
          <p:cNvPr id="8" name="Picture 4"/>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150460" y="1380324"/>
            <a:ext cx="3653850" cy="4033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0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0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20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192" y="403200"/>
            <a:ext cx="7823248" cy="505520"/>
          </a:xfrm>
        </p:spPr>
        <p:txBody>
          <a:bodyPr/>
          <a:lstStyle/>
          <a:p>
            <a:pPr algn="ctr"/>
            <a:r>
              <a:rPr lang="en-GB" dirty="0" smtClean="0"/>
              <a:t>SDMs – species level</a:t>
            </a:r>
            <a:endParaRPr lang="nl-NL" dirty="0"/>
          </a:p>
        </p:txBody>
      </p:sp>
      <p:sp>
        <p:nvSpPr>
          <p:cNvPr id="3" name="Content Placeholder 2"/>
          <p:cNvSpPr>
            <a:spLocks noGrp="1"/>
          </p:cNvSpPr>
          <p:nvPr>
            <p:ph idx="1"/>
          </p:nvPr>
        </p:nvSpPr>
        <p:spPr>
          <a:xfrm>
            <a:off x="770400" y="692696"/>
            <a:ext cx="8194088" cy="5904656"/>
          </a:xfrm>
        </p:spPr>
        <p:txBody>
          <a:bodyPr/>
          <a:lstStyle/>
          <a:p>
            <a:pPr marL="539750" lvl="2" indent="-365125">
              <a:buNone/>
            </a:pPr>
            <a:endParaRPr lang="en-GB" sz="1800" dirty="0" smtClean="0"/>
          </a:p>
          <a:p>
            <a:pPr marL="539750" lvl="2" indent="-365125">
              <a:buFont typeface="Arial" pitchFamily="34" charset="0"/>
              <a:buChar char="►"/>
            </a:pPr>
            <a:endParaRPr lang="en-GB" sz="1800" dirty="0" smtClean="0"/>
          </a:p>
          <a:p>
            <a:pPr marL="539750" lvl="2" indent="-365125">
              <a:buFont typeface="Arial" pitchFamily="34" charset="0"/>
              <a:buChar char="►"/>
            </a:pPr>
            <a:endParaRPr lang="nl-NL" sz="1800" dirty="0" err="1" smtClean="0"/>
          </a:p>
        </p:txBody>
      </p:sp>
      <p:pic>
        <p:nvPicPr>
          <p:cNvPr id="4" name="Picture 3" descr="S_agami_dem.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688580" y="3582489"/>
            <a:ext cx="3060000" cy="3375001"/>
          </a:xfrm>
          <a:prstGeom prst="rect">
            <a:avLst/>
          </a:prstGeom>
          <a:solidFill>
            <a:srgbClr val="FFFFFF">
              <a:shade val="85000"/>
            </a:srgbClr>
          </a:solidFill>
          <a:ln w="9525"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5" name="Picture 4" descr="S_agami_prec.jp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472550" y="2809544"/>
            <a:ext cx="3060000" cy="3372519"/>
          </a:xfrm>
          <a:prstGeom prst="rect">
            <a:avLst/>
          </a:prstGeom>
          <a:solidFill>
            <a:srgbClr val="FFFFFF">
              <a:shade val="85000"/>
            </a:srgbClr>
          </a:solidFill>
          <a:ln w="9525"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6" name="Picture 5" descr="S_agami_ENSO.jp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184510" y="1905141"/>
            <a:ext cx="3060000" cy="3372521"/>
          </a:xfrm>
          <a:prstGeom prst="rect">
            <a:avLst/>
          </a:prstGeom>
          <a:solidFill>
            <a:srgbClr val="FFFFFF">
              <a:shade val="85000"/>
            </a:srgbClr>
          </a:solidFill>
          <a:ln w="9525"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7" name="Picture 3"/>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073157" y="3018470"/>
            <a:ext cx="3816530" cy="3068960"/>
          </a:xfrm>
          <a:prstGeom prst="rect">
            <a:avLst/>
          </a:prstGeom>
          <a:ln w="9525">
            <a:solidFill>
              <a:schemeClr val="tx1"/>
            </a:solidFill>
            <a:miter lim="800000"/>
            <a:headEnd/>
            <a:tailEnd/>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chemeClr val="accent1"/>
                </a:solidFill>
              </a14:hiddenFill>
            </a:ext>
          </a:extLst>
        </p:spPr>
      </p:pic>
      <p:pic>
        <p:nvPicPr>
          <p:cNvPr id="8" name="Picture 4"/>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150460" y="1380324"/>
            <a:ext cx="3653850" cy="40338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971500" y="1382655"/>
            <a:ext cx="2137179" cy="40356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192" y="403200"/>
            <a:ext cx="7823248" cy="505520"/>
          </a:xfrm>
        </p:spPr>
        <p:txBody>
          <a:bodyPr/>
          <a:lstStyle/>
          <a:p>
            <a:pPr algn="ctr"/>
            <a:r>
              <a:rPr lang="en-GB" dirty="0" smtClean="0"/>
              <a:t>SDMs – species level</a:t>
            </a:r>
            <a:endParaRPr lang="nl-NL" dirty="0"/>
          </a:p>
        </p:txBody>
      </p:sp>
      <p:sp>
        <p:nvSpPr>
          <p:cNvPr id="3" name="Content Placeholder 2"/>
          <p:cNvSpPr>
            <a:spLocks noGrp="1"/>
          </p:cNvSpPr>
          <p:nvPr>
            <p:ph idx="1"/>
          </p:nvPr>
        </p:nvSpPr>
        <p:spPr>
          <a:xfrm>
            <a:off x="770400" y="692696"/>
            <a:ext cx="8194088" cy="5904656"/>
          </a:xfrm>
        </p:spPr>
        <p:txBody>
          <a:bodyPr/>
          <a:lstStyle/>
          <a:p>
            <a:pPr marL="539750" lvl="2" indent="-365125">
              <a:buNone/>
            </a:pPr>
            <a:endParaRPr lang="en-GB" sz="1800" dirty="0" smtClean="0"/>
          </a:p>
          <a:p>
            <a:pPr marL="539750" lvl="2" indent="-365125">
              <a:buFont typeface="Arial" pitchFamily="34" charset="0"/>
              <a:buChar char="►"/>
            </a:pPr>
            <a:endParaRPr lang="en-GB" sz="1800" dirty="0" smtClean="0"/>
          </a:p>
          <a:p>
            <a:pPr marL="539750" lvl="2" indent="-365125">
              <a:buFont typeface="Arial" pitchFamily="34" charset="0"/>
              <a:buChar char="►"/>
            </a:pPr>
            <a:endParaRPr lang="nl-NL" sz="1800" dirty="0" err="1" smtClean="0"/>
          </a:p>
        </p:txBody>
      </p:sp>
      <p:pic>
        <p:nvPicPr>
          <p:cNvPr id="4" name="Picture 3" descr="S_agami_dem.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688580" y="3582489"/>
            <a:ext cx="3060000" cy="3375001"/>
          </a:xfrm>
          <a:prstGeom prst="rect">
            <a:avLst/>
          </a:prstGeom>
          <a:solidFill>
            <a:srgbClr val="FFFFFF">
              <a:shade val="85000"/>
            </a:srgbClr>
          </a:solidFill>
          <a:ln w="9525"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5" name="Picture 4" descr="S_agami_prec.jp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472550" y="2809544"/>
            <a:ext cx="3060000" cy="3372519"/>
          </a:xfrm>
          <a:prstGeom prst="rect">
            <a:avLst/>
          </a:prstGeom>
          <a:solidFill>
            <a:srgbClr val="FFFFFF">
              <a:shade val="85000"/>
            </a:srgbClr>
          </a:solidFill>
          <a:ln w="9525"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6" name="Picture 5" descr="S_agami_ENSO.jp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184510" y="1905141"/>
            <a:ext cx="3060000" cy="3372521"/>
          </a:xfrm>
          <a:prstGeom prst="rect">
            <a:avLst/>
          </a:prstGeom>
          <a:solidFill>
            <a:srgbClr val="FFFFFF">
              <a:shade val="85000"/>
            </a:srgbClr>
          </a:solidFill>
          <a:ln w="9525"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7" name="Picture 3"/>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073157" y="3018470"/>
            <a:ext cx="3816530" cy="3068960"/>
          </a:xfrm>
          <a:prstGeom prst="rect">
            <a:avLst/>
          </a:prstGeom>
          <a:ln w="9525">
            <a:solidFill>
              <a:schemeClr val="tx1"/>
            </a:solidFill>
            <a:miter lim="800000"/>
            <a:headEnd/>
            <a:tailEnd/>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chemeClr val="accent1"/>
                </a:solidFill>
              </a14:hiddenFill>
            </a:ext>
          </a:extLst>
        </p:spPr>
      </p:pic>
      <p:pic>
        <p:nvPicPr>
          <p:cNvPr id="9" name="Picture 2"/>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971500" y="1382655"/>
            <a:ext cx="2137179" cy="40356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127240" y="1387594"/>
            <a:ext cx="5909256" cy="40356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bwMode="auto">
          <a:xfrm>
            <a:off x="971500" y="1628750"/>
            <a:ext cx="2160300" cy="216030"/>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Tree>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192" y="403200"/>
            <a:ext cx="7823248" cy="505520"/>
          </a:xfrm>
        </p:spPr>
        <p:txBody>
          <a:bodyPr/>
          <a:lstStyle/>
          <a:p>
            <a:pPr algn="ctr"/>
            <a:r>
              <a:rPr lang="en-GB" dirty="0" smtClean="0"/>
              <a:t>SDMs – species level</a:t>
            </a:r>
            <a:endParaRPr lang="nl-NL" dirty="0"/>
          </a:p>
        </p:txBody>
      </p:sp>
      <p:sp>
        <p:nvSpPr>
          <p:cNvPr id="3" name="Content Placeholder 2"/>
          <p:cNvSpPr>
            <a:spLocks noGrp="1"/>
          </p:cNvSpPr>
          <p:nvPr>
            <p:ph idx="1"/>
          </p:nvPr>
        </p:nvSpPr>
        <p:spPr>
          <a:xfrm>
            <a:off x="770400" y="692696"/>
            <a:ext cx="8194088" cy="5904656"/>
          </a:xfrm>
        </p:spPr>
        <p:txBody>
          <a:bodyPr/>
          <a:lstStyle/>
          <a:p>
            <a:pPr marL="539750" lvl="2" indent="-365125">
              <a:buNone/>
            </a:pPr>
            <a:endParaRPr lang="en-GB" sz="1800" dirty="0" smtClean="0"/>
          </a:p>
          <a:p>
            <a:pPr marL="539750" lvl="2" indent="-365125">
              <a:buFont typeface="Arial" pitchFamily="34" charset="0"/>
              <a:buChar char="►"/>
            </a:pPr>
            <a:endParaRPr lang="en-GB" sz="1800" dirty="0" smtClean="0"/>
          </a:p>
          <a:p>
            <a:pPr marL="539750" lvl="2" indent="-365125">
              <a:buFont typeface="Arial" pitchFamily="34" charset="0"/>
              <a:buChar char="►"/>
            </a:pPr>
            <a:endParaRPr lang="nl-NL" sz="1800" dirty="0" err="1" smtClean="0"/>
          </a:p>
        </p:txBody>
      </p:sp>
      <p:pic>
        <p:nvPicPr>
          <p:cNvPr id="4" name="Picture 3" descr="S_agami_dem.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688580" y="3582489"/>
            <a:ext cx="3060000" cy="3375001"/>
          </a:xfrm>
          <a:prstGeom prst="rect">
            <a:avLst/>
          </a:prstGeom>
          <a:solidFill>
            <a:srgbClr val="FFFFFF">
              <a:shade val="85000"/>
            </a:srgbClr>
          </a:solidFill>
          <a:ln w="9525"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5" name="Picture 4" descr="S_agami_prec.jp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472550" y="2809544"/>
            <a:ext cx="3060000" cy="3372519"/>
          </a:xfrm>
          <a:prstGeom prst="rect">
            <a:avLst/>
          </a:prstGeom>
          <a:solidFill>
            <a:srgbClr val="FFFFFF">
              <a:shade val="85000"/>
            </a:srgbClr>
          </a:solidFill>
          <a:ln w="9525"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6" name="Picture 5" descr="S_agami_ENSO.jp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184510" y="1905141"/>
            <a:ext cx="3060000" cy="3372521"/>
          </a:xfrm>
          <a:prstGeom prst="rect">
            <a:avLst/>
          </a:prstGeom>
          <a:solidFill>
            <a:srgbClr val="FFFFFF">
              <a:shade val="85000"/>
            </a:srgbClr>
          </a:solidFill>
          <a:ln w="9525" cap="sq">
            <a:solidFill>
              <a:schemeClr val="tx1"/>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7" name="Picture 3"/>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073157" y="3018470"/>
            <a:ext cx="3816530" cy="3068960"/>
          </a:xfrm>
          <a:prstGeom prst="rect">
            <a:avLst/>
          </a:prstGeom>
          <a:ln w="9525">
            <a:solidFill>
              <a:schemeClr val="tx1"/>
            </a:solidFill>
            <a:miter lim="800000"/>
            <a:headEnd/>
            <a:tailEnd/>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chemeClr val="accent1"/>
                </a:solidFill>
              </a14:hiddenFill>
            </a:ext>
          </a:extLst>
        </p:spPr>
      </p:pic>
      <p:pic>
        <p:nvPicPr>
          <p:cNvPr id="9" name="Picture 2"/>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971500" y="1382655"/>
            <a:ext cx="2137179" cy="40356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2"/>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127240" y="1387594"/>
            <a:ext cx="5909256" cy="40356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bwMode="auto">
          <a:xfrm>
            <a:off x="962324" y="2069938"/>
            <a:ext cx="2160300" cy="216030"/>
          </a:xfrm>
          <a:prstGeom prst="rect">
            <a:avLst/>
          </a:prstGeom>
          <a:no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GB" sz="1800" b="0" i="0" u="none" strike="noStrike" cap="none" normalizeH="0" baseline="0" smtClean="0">
              <a:ln>
                <a:noFill/>
              </a:ln>
              <a:solidFill>
                <a:schemeClr val="tx1"/>
              </a:solidFill>
              <a:effectLst/>
              <a:latin typeface="Arial" charset="0"/>
            </a:endParaRPr>
          </a:p>
        </p:txBody>
      </p:sp>
    </p:spTree>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6"/>
          <p:cNvSpPr>
            <a:spLocks noChangeArrowheads="1"/>
          </p:cNvSpPr>
          <p:nvPr/>
        </p:nvSpPr>
        <p:spPr bwMode="auto">
          <a:xfrm>
            <a:off x="730250" y="568325"/>
            <a:ext cx="8413750" cy="6289675"/>
          </a:xfrm>
          <a:prstGeom prst="rect">
            <a:avLst/>
          </a:prstGeom>
          <a:solidFill>
            <a:schemeClr val="bg1"/>
          </a:solidFill>
          <a:ln w="9525">
            <a:noFill/>
            <a:miter lim="800000"/>
            <a:headEnd/>
            <a:tailEnd/>
          </a:ln>
        </p:spPr>
        <p:txBody>
          <a:bodyPr wrap="none" lIns="40069" tIns="20035" rIns="40069" bIns="20035" anchor="ctr"/>
          <a:lstStyle/>
          <a:p>
            <a:endParaRPr lang="en-US"/>
          </a:p>
        </p:txBody>
      </p:sp>
      <p:pic>
        <p:nvPicPr>
          <p:cNvPr id="31747" name="Picture 21" descr="NicheHypervolume.jpg"/>
          <p:cNvPicPr>
            <a:picLocks noChangeAspect="1"/>
          </p:cNvPicPr>
          <p:nvPr/>
        </p:nvPicPr>
        <p:blipFill>
          <a:blip r:embed="rId3" cstate="screen"/>
          <a:srcRect/>
          <a:stretch>
            <a:fillRect/>
          </a:stretch>
        </p:blipFill>
        <p:spPr bwMode="auto">
          <a:xfrm>
            <a:off x="827584" y="836712"/>
            <a:ext cx="7254617" cy="5866160"/>
          </a:xfrm>
          <a:prstGeom prst="rect">
            <a:avLst/>
          </a:prstGeom>
          <a:noFill/>
          <a:ln w="9525">
            <a:noFill/>
            <a:miter lim="800000"/>
            <a:headEnd/>
            <a:tailEnd/>
          </a:ln>
        </p:spPr>
      </p:pic>
      <p:sp>
        <p:nvSpPr>
          <p:cNvPr id="31750" name="Text Box 15"/>
          <p:cNvSpPr txBox="1">
            <a:spLocks noChangeArrowheads="1"/>
          </p:cNvSpPr>
          <p:nvPr/>
        </p:nvSpPr>
        <p:spPr bwMode="auto">
          <a:xfrm>
            <a:off x="695324" y="117475"/>
            <a:ext cx="8448675" cy="532904"/>
          </a:xfrm>
          <a:prstGeom prst="rect">
            <a:avLst/>
          </a:prstGeom>
          <a:noFill/>
          <a:ln w="9525">
            <a:noFill/>
            <a:miter lim="800000"/>
            <a:headEnd/>
            <a:tailEnd/>
          </a:ln>
        </p:spPr>
        <p:txBody>
          <a:bodyPr wrap="square" lIns="40069" tIns="20035" rIns="40069" bIns="20035">
            <a:spAutoFit/>
          </a:bodyPr>
          <a:lstStyle/>
          <a:p>
            <a:pPr algn="l"/>
            <a:r>
              <a:rPr lang="en-GB" sz="3200" b="1" spc="-60" dirty="0" smtClean="0">
                <a:solidFill>
                  <a:srgbClr val="E3004A"/>
                </a:solidFill>
                <a:latin typeface="+mj-lt"/>
                <a:ea typeface="+mj-ea"/>
                <a:cs typeface="+mj-cs"/>
              </a:rPr>
              <a:t>Species Distribution Modelling - History</a:t>
            </a:r>
            <a:endParaRPr lang="en-GB" sz="3200" b="1" spc="-60" dirty="0">
              <a:solidFill>
                <a:srgbClr val="E3004A"/>
              </a:solidFill>
              <a:latin typeface="+mj-lt"/>
              <a:ea typeface="+mj-ea"/>
              <a:cs typeface="+mj-cs"/>
            </a:endParaRPr>
          </a:p>
        </p:txBody>
      </p:sp>
      <p:sp>
        <p:nvSpPr>
          <p:cNvPr id="31763" name="TextBox 19"/>
          <p:cNvSpPr txBox="1">
            <a:spLocks noChangeArrowheads="1"/>
          </p:cNvSpPr>
          <p:nvPr/>
        </p:nvSpPr>
        <p:spPr bwMode="auto">
          <a:xfrm>
            <a:off x="1115616" y="980728"/>
            <a:ext cx="8017272" cy="1200329"/>
          </a:xfrm>
          <a:prstGeom prst="rect">
            <a:avLst/>
          </a:prstGeom>
          <a:noFill/>
          <a:ln w="9525">
            <a:noFill/>
            <a:miter lim="800000"/>
            <a:headEnd/>
            <a:tailEnd/>
          </a:ln>
        </p:spPr>
        <p:txBody>
          <a:bodyPr wrap="square">
            <a:spAutoFit/>
          </a:bodyPr>
          <a:lstStyle/>
          <a:p>
            <a:pPr marL="446088" indent="-446088"/>
            <a:r>
              <a:rPr lang="en-GB" sz="3600" b="1" i="1" dirty="0">
                <a:latin typeface="Bradley Hand ITC" pitchFamily="66" charset="0"/>
              </a:rPr>
              <a:t>Hutchinson’s </a:t>
            </a:r>
            <a:r>
              <a:rPr lang="en-GB" sz="3600" b="1" i="1" dirty="0" err="1">
                <a:latin typeface="Bradley Hand ITC" pitchFamily="66" charset="0"/>
              </a:rPr>
              <a:t>n</a:t>
            </a:r>
            <a:r>
              <a:rPr lang="en-GB" sz="3600" b="1" i="1" dirty="0">
                <a:latin typeface="Bradley Hand ITC" pitchFamily="66" charset="0"/>
              </a:rPr>
              <a:t>-dimensional niche </a:t>
            </a:r>
            <a:r>
              <a:rPr lang="en-GB" sz="3600" b="1" i="1" dirty="0" err="1">
                <a:latin typeface="Bradley Hand ITC" pitchFamily="66" charset="0"/>
              </a:rPr>
              <a:t>hypervolume</a:t>
            </a:r>
            <a:endParaRPr lang="en-GB" sz="3600" b="1" i="1" dirty="0">
              <a:latin typeface="Bradley Hand ITC" pitchFamily="66" charset="0"/>
            </a:endParaRPr>
          </a:p>
        </p:txBody>
      </p:sp>
      <p:pic>
        <p:nvPicPr>
          <p:cNvPr id="98306" name="Picture 2" descr="http://us.123rf.com/400wm/400/400/imagex/imagex1009/imagex100900230/7766887-dwerg-zijde-aapje-monkey.jpg"/>
          <p:cNvPicPr>
            <a:picLocks noChangeAspect="1" noChangeArrowheads="1"/>
          </p:cNvPicPr>
          <p:nvPr/>
        </p:nvPicPr>
        <p:blipFill>
          <a:blip r:embed="rId4" cstate="screen"/>
          <a:srcRect/>
          <a:stretch>
            <a:fillRect/>
          </a:stretch>
        </p:blipFill>
        <p:spPr bwMode="auto">
          <a:xfrm>
            <a:off x="6322629" y="1772816"/>
            <a:ext cx="1726857" cy="4619222"/>
          </a:xfrm>
          <a:prstGeom prst="rect">
            <a:avLst/>
          </a:prstGeom>
          <a:noFill/>
          <a:ln w="28575">
            <a:solidFill>
              <a:schemeClr val="tx1"/>
            </a:solidFill>
          </a:ln>
        </p:spPr>
      </p:pic>
    </p:spTree>
    <p:extLst>
      <p:ext uri="{BB962C8B-B14F-4D97-AF65-F5344CB8AC3E}">
        <p14:creationId xmlns:p14="http://schemas.microsoft.com/office/powerpoint/2010/main" val="39334697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Text Box 15"/>
          <p:cNvSpPr txBox="1">
            <a:spLocks noChangeArrowheads="1"/>
          </p:cNvSpPr>
          <p:nvPr/>
        </p:nvSpPr>
        <p:spPr bwMode="auto">
          <a:xfrm>
            <a:off x="695324" y="117475"/>
            <a:ext cx="8448675" cy="532904"/>
          </a:xfrm>
          <a:prstGeom prst="rect">
            <a:avLst/>
          </a:prstGeom>
          <a:noFill/>
          <a:ln w="9525">
            <a:noFill/>
            <a:miter lim="800000"/>
            <a:headEnd/>
            <a:tailEnd/>
          </a:ln>
        </p:spPr>
        <p:txBody>
          <a:bodyPr wrap="square" lIns="40069" tIns="20035" rIns="40069" bIns="20035">
            <a:spAutoFit/>
          </a:bodyPr>
          <a:lstStyle/>
          <a:p>
            <a:pPr algn="l"/>
            <a:r>
              <a:rPr lang="en-GB" sz="3200" b="1" spc="-60" dirty="0" smtClean="0">
                <a:solidFill>
                  <a:srgbClr val="E3004A"/>
                </a:solidFill>
                <a:latin typeface="+mj-lt"/>
                <a:ea typeface="+mj-ea"/>
                <a:cs typeface="+mj-cs"/>
              </a:rPr>
              <a:t>Species Distribution Modelling - History</a:t>
            </a:r>
            <a:endParaRPr lang="en-GB" sz="3200" b="1" spc="-60" dirty="0">
              <a:solidFill>
                <a:srgbClr val="E3004A"/>
              </a:solidFill>
              <a:latin typeface="+mj-lt"/>
              <a:ea typeface="+mj-ea"/>
              <a:cs typeface="+mj-cs"/>
            </a:endParaRPr>
          </a:p>
        </p:txBody>
      </p:sp>
      <p:pic>
        <p:nvPicPr>
          <p:cNvPr id="2050" name="Picture 2"/>
          <p:cNvPicPr>
            <a:picLocks noChangeAspect="1" noChangeArrowheads="1"/>
          </p:cNvPicPr>
          <p:nvPr/>
        </p:nvPicPr>
        <p:blipFill>
          <a:blip r:embed="rId3" cstate="screen"/>
          <a:srcRect/>
          <a:stretch>
            <a:fillRect/>
          </a:stretch>
        </p:blipFill>
        <p:spPr bwMode="auto">
          <a:xfrm>
            <a:off x="873635" y="657707"/>
            <a:ext cx="8091868" cy="4073684"/>
          </a:xfrm>
          <a:prstGeom prst="rect">
            <a:avLst/>
          </a:prstGeom>
          <a:noFill/>
          <a:ln w="9525">
            <a:noFill/>
            <a:miter lim="800000"/>
            <a:headEnd/>
            <a:tailEnd/>
          </a:ln>
        </p:spPr>
      </p:pic>
      <p:pic>
        <p:nvPicPr>
          <p:cNvPr id="22" name="Picture 21" descr="Guisan.jpg"/>
          <p:cNvPicPr>
            <a:picLocks noChangeAspect="1"/>
          </p:cNvPicPr>
          <p:nvPr/>
        </p:nvPicPr>
        <p:blipFill>
          <a:blip r:embed="rId4" cstate="screen"/>
          <a:stretch>
            <a:fillRect/>
          </a:stretch>
        </p:blipFill>
        <p:spPr>
          <a:xfrm>
            <a:off x="1000911" y="4293096"/>
            <a:ext cx="1663988" cy="2218650"/>
          </a:xfrm>
          <a:prstGeom prst="rect">
            <a:avLst/>
          </a:prstGeom>
          <a:ln>
            <a:solidFill>
              <a:schemeClr val="tx1"/>
            </a:solidFill>
          </a:ln>
          <a:effectLst>
            <a:outerShdw blurRad="292100" dist="139700" dir="2700000" algn="tl" rotWithShape="0">
              <a:srgbClr val="333333">
                <a:alpha val="65000"/>
              </a:srgbClr>
            </a:outerShdw>
          </a:effectLst>
        </p:spPr>
      </p:pic>
      <p:pic>
        <p:nvPicPr>
          <p:cNvPr id="25" name="Picture 24" descr="Zimmerman.jpg"/>
          <p:cNvPicPr>
            <a:picLocks noChangeAspect="1"/>
          </p:cNvPicPr>
          <p:nvPr/>
        </p:nvPicPr>
        <p:blipFill>
          <a:blip r:embed="rId5" cstate="screen"/>
          <a:stretch>
            <a:fillRect/>
          </a:stretch>
        </p:blipFill>
        <p:spPr>
          <a:xfrm>
            <a:off x="7164288" y="4365104"/>
            <a:ext cx="1713931" cy="2098691"/>
          </a:xfrm>
          <a:prstGeom prst="rect">
            <a:avLst/>
          </a:prstGeom>
          <a:ln>
            <a:solidFill>
              <a:schemeClr val="tx1"/>
            </a:solidFill>
          </a:ln>
          <a:effectLst>
            <a:outerShdw blurRad="292100" dist="139700" dir="2700000" algn="tl" rotWithShape="0">
              <a:srgbClr val="333333">
                <a:alpha val="65000"/>
              </a:srgbClr>
            </a:outerShdw>
          </a:effectLst>
        </p:spPr>
      </p:pic>
      <p:sp>
        <p:nvSpPr>
          <p:cNvPr id="26" name="TextBox 25"/>
          <p:cNvSpPr txBox="1"/>
          <p:nvPr/>
        </p:nvSpPr>
        <p:spPr>
          <a:xfrm>
            <a:off x="2902592" y="4907560"/>
            <a:ext cx="3783434" cy="584775"/>
          </a:xfrm>
          <a:prstGeom prst="rect">
            <a:avLst/>
          </a:prstGeom>
          <a:noFill/>
        </p:spPr>
        <p:txBody>
          <a:bodyPr wrap="square" rtlCol="0">
            <a:spAutoFit/>
          </a:bodyPr>
          <a:lstStyle/>
          <a:p>
            <a:pPr algn="ctr"/>
            <a:r>
              <a:rPr lang="en-GB" sz="1600" dirty="0" smtClean="0"/>
              <a:t>Cited 4473 times on 9 December 2015</a:t>
            </a:r>
            <a:br>
              <a:rPr lang="en-GB" sz="1600" dirty="0" smtClean="0"/>
            </a:br>
            <a:r>
              <a:rPr lang="en-GB" sz="1600" dirty="0" smtClean="0"/>
              <a:t>Google Scholar</a:t>
            </a:r>
            <a:endParaRPr lang="nl-NL" sz="1600" dirty="0"/>
          </a:p>
        </p:txBody>
      </p:sp>
      <p:sp>
        <p:nvSpPr>
          <p:cNvPr id="23" name="TextBox 22"/>
          <p:cNvSpPr txBox="1"/>
          <p:nvPr/>
        </p:nvSpPr>
        <p:spPr>
          <a:xfrm>
            <a:off x="7035198" y="6459166"/>
            <a:ext cx="1929290" cy="307777"/>
          </a:xfrm>
          <a:prstGeom prst="rect">
            <a:avLst/>
          </a:prstGeom>
          <a:noFill/>
        </p:spPr>
        <p:txBody>
          <a:bodyPr wrap="square" rtlCol="0">
            <a:spAutoFit/>
          </a:bodyPr>
          <a:lstStyle/>
          <a:p>
            <a:pPr algn="ctr"/>
            <a:r>
              <a:rPr lang="en-GB" sz="1400" dirty="0" err="1" smtClean="0"/>
              <a:t>Niklaus</a:t>
            </a:r>
            <a:r>
              <a:rPr lang="en-GB" sz="1400" dirty="0" smtClean="0"/>
              <a:t> Zimmermann</a:t>
            </a:r>
            <a:endParaRPr lang="nl-NL" sz="1400" dirty="0"/>
          </a:p>
        </p:txBody>
      </p:sp>
      <p:sp>
        <p:nvSpPr>
          <p:cNvPr id="24" name="TextBox 23"/>
          <p:cNvSpPr txBox="1"/>
          <p:nvPr/>
        </p:nvSpPr>
        <p:spPr>
          <a:xfrm>
            <a:off x="1026751" y="6515144"/>
            <a:ext cx="1673041" cy="307777"/>
          </a:xfrm>
          <a:prstGeom prst="rect">
            <a:avLst/>
          </a:prstGeom>
          <a:noFill/>
        </p:spPr>
        <p:txBody>
          <a:bodyPr wrap="square" rtlCol="0">
            <a:spAutoFit/>
          </a:bodyPr>
          <a:lstStyle/>
          <a:p>
            <a:pPr algn="ctr"/>
            <a:r>
              <a:rPr lang="en-GB" sz="1400" dirty="0" smtClean="0"/>
              <a:t>Antoine </a:t>
            </a:r>
            <a:r>
              <a:rPr lang="en-GB" sz="1400" dirty="0" err="1" smtClean="0"/>
              <a:t>Guisan</a:t>
            </a:r>
            <a:endParaRPr lang="nl-NL" sz="1400"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192" y="116632"/>
            <a:ext cx="7823248" cy="505520"/>
          </a:xfrm>
        </p:spPr>
        <p:txBody>
          <a:bodyPr/>
          <a:lstStyle/>
          <a:p>
            <a:r>
              <a:rPr lang="en-GB" dirty="0" smtClean="0"/>
              <a:t>SDMs – species level</a:t>
            </a:r>
            <a:endParaRPr lang="nl-NL" dirty="0"/>
          </a:p>
        </p:txBody>
      </p:sp>
      <p:sp>
        <p:nvSpPr>
          <p:cNvPr id="3" name="Content Placeholder 2"/>
          <p:cNvSpPr>
            <a:spLocks noGrp="1"/>
          </p:cNvSpPr>
          <p:nvPr>
            <p:ph idx="1"/>
          </p:nvPr>
        </p:nvSpPr>
        <p:spPr>
          <a:xfrm>
            <a:off x="770400" y="692696"/>
            <a:ext cx="8194088" cy="5904656"/>
          </a:xfrm>
        </p:spPr>
        <p:txBody>
          <a:bodyPr/>
          <a:lstStyle/>
          <a:p>
            <a:pPr marL="182563" lvl="2" indent="-182563"/>
            <a:r>
              <a:rPr lang="en-US" sz="1800" dirty="0" smtClean="0"/>
              <a:t>Which role play geography and ecology in speciation? </a:t>
            </a:r>
            <a:r>
              <a:rPr lang="en-GB" sz="1800" dirty="0" smtClean="0"/>
              <a:t>(</a:t>
            </a:r>
            <a:r>
              <a:rPr lang="en-GB" sz="1800" dirty="0" err="1" smtClean="0"/>
              <a:t>Nakazato</a:t>
            </a:r>
            <a:r>
              <a:rPr lang="en-GB" sz="1800" dirty="0" smtClean="0"/>
              <a:t> </a:t>
            </a:r>
            <a:r>
              <a:rPr lang="en-GB" sz="1800" i="1" dirty="0" smtClean="0"/>
              <a:t>et al. </a:t>
            </a:r>
            <a:r>
              <a:rPr lang="en-GB" sz="1800" dirty="0" smtClean="0"/>
              <a:t>2009, Am. J. Bot. 97(4): 680-693).</a:t>
            </a:r>
          </a:p>
          <a:p>
            <a:pPr marL="182563" lvl="2" indent="-182563"/>
            <a:endParaRPr lang="en-GB" sz="1800" dirty="0" smtClean="0"/>
          </a:p>
          <a:p>
            <a:pPr marL="539750" lvl="2" indent="-365125">
              <a:buFont typeface="Arial" pitchFamily="34" charset="0"/>
              <a:buChar char="►"/>
            </a:pPr>
            <a:endParaRPr lang="en-GB" sz="1800" dirty="0" smtClean="0"/>
          </a:p>
          <a:p>
            <a:pPr marL="539750" lvl="2" indent="-365125">
              <a:buFont typeface="Arial" pitchFamily="34" charset="0"/>
              <a:buChar char="►"/>
            </a:pPr>
            <a:endParaRPr lang="nl-NL" sz="1800" dirty="0" err="1" smtClean="0"/>
          </a:p>
        </p:txBody>
      </p:sp>
      <p:pic>
        <p:nvPicPr>
          <p:cNvPr id="4" name="Picture 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99490" y="1646463"/>
            <a:ext cx="4556250" cy="3600000"/>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pic>
        <p:nvPicPr>
          <p:cNvPr id="5"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868580" y="1628750"/>
            <a:ext cx="2880000" cy="2154965"/>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pic>
        <p:nvPicPr>
          <p:cNvPr id="6" name="Picture 5"/>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059790" y="3072944"/>
            <a:ext cx="5829643" cy="3525468"/>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1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ircle(in)">
                                      <p:cBhvr>
                                        <p:cTn id="17" dur="1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192" y="116632"/>
            <a:ext cx="7823248" cy="505520"/>
          </a:xfrm>
        </p:spPr>
        <p:txBody>
          <a:bodyPr/>
          <a:lstStyle/>
          <a:p>
            <a:r>
              <a:rPr lang="en-GB" dirty="0" smtClean="0"/>
              <a:t>SDMs – species level</a:t>
            </a:r>
            <a:endParaRPr lang="nl-NL" dirty="0"/>
          </a:p>
        </p:txBody>
      </p:sp>
      <p:sp>
        <p:nvSpPr>
          <p:cNvPr id="3" name="Content Placeholder 2"/>
          <p:cNvSpPr>
            <a:spLocks noGrp="1"/>
          </p:cNvSpPr>
          <p:nvPr>
            <p:ph idx="1"/>
          </p:nvPr>
        </p:nvSpPr>
        <p:spPr>
          <a:xfrm>
            <a:off x="770400" y="692696"/>
            <a:ext cx="8194088" cy="5904656"/>
          </a:xfrm>
        </p:spPr>
        <p:txBody>
          <a:bodyPr/>
          <a:lstStyle/>
          <a:p>
            <a:pPr marL="182563" lvl="2" indent="-182563"/>
            <a:r>
              <a:rPr lang="en-US" sz="1800" dirty="0" smtClean="0"/>
              <a:t>Quantifying niche differences between species </a:t>
            </a:r>
            <a:r>
              <a:rPr lang="en-GB" sz="1800" dirty="0" smtClean="0"/>
              <a:t>(Evans </a:t>
            </a:r>
            <a:r>
              <a:rPr lang="en-GB" sz="1800" i="1" dirty="0" smtClean="0"/>
              <a:t>et al. </a:t>
            </a:r>
            <a:r>
              <a:rPr lang="en-GB" sz="1800" dirty="0" smtClean="0"/>
              <a:t>2009, Am. Nat. 173(2): 225-240).</a:t>
            </a:r>
            <a:endParaRPr lang="en-GB" sz="1800" dirty="0" err="1" smtClean="0"/>
          </a:p>
          <a:p>
            <a:pPr marL="182563" lvl="2" indent="-182563"/>
            <a:endParaRPr lang="en-GB" sz="1800" dirty="0" smtClean="0"/>
          </a:p>
          <a:p>
            <a:pPr marL="539750" lvl="2" indent="-365125">
              <a:buFont typeface="Arial" pitchFamily="34" charset="0"/>
              <a:buChar char="►"/>
            </a:pPr>
            <a:endParaRPr lang="en-GB" sz="1800" dirty="0" smtClean="0"/>
          </a:p>
          <a:p>
            <a:pPr marL="539750" lvl="2" indent="-365125">
              <a:buFont typeface="Arial" pitchFamily="34" charset="0"/>
              <a:buChar char="►"/>
            </a:pPr>
            <a:endParaRPr lang="nl-NL" sz="1800" dirty="0" err="1" smtClean="0"/>
          </a:p>
        </p:txBody>
      </p:sp>
      <p:pic>
        <p:nvPicPr>
          <p:cNvPr id="7"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644008" y="2061248"/>
            <a:ext cx="4219162" cy="3600000"/>
          </a:xfrm>
          <a:prstGeom prst="rect">
            <a:avLst/>
          </a:prstGeom>
          <a:ln>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pic>
        <p:nvPicPr>
          <p:cNvPr id="8"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27584" y="2060848"/>
            <a:ext cx="3600000" cy="2700000"/>
          </a:xfrm>
          <a:prstGeom prst="rect">
            <a:avLst/>
          </a:prstGeom>
          <a:ln w="9525">
            <a:solidFill>
              <a:schemeClr val="tx1"/>
            </a:solidFill>
            <a:miter lim="800000"/>
            <a:headEnd/>
            <a:tailEnd/>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par>
                          <p:cTn id="13" fill="hold">
                            <p:stCondLst>
                              <p:cond delay="500"/>
                            </p:stCondLst>
                            <p:childTnLst>
                              <p:par>
                                <p:cTn id="14" presetID="16" presetClass="entr" presetSubtype="21"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inVertical)">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192" y="116632"/>
            <a:ext cx="7823248" cy="505520"/>
          </a:xfrm>
        </p:spPr>
        <p:txBody>
          <a:bodyPr/>
          <a:lstStyle/>
          <a:p>
            <a:r>
              <a:rPr lang="en-GB" dirty="0" smtClean="0"/>
              <a:t>SDMs – species level</a:t>
            </a:r>
            <a:endParaRPr lang="nl-NL" dirty="0"/>
          </a:p>
        </p:txBody>
      </p:sp>
      <p:sp>
        <p:nvSpPr>
          <p:cNvPr id="3" name="Content Placeholder 2"/>
          <p:cNvSpPr>
            <a:spLocks noGrp="1"/>
          </p:cNvSpPr>
          <p:nvPr>
            <p:ph idx="1"/>
          </p:nvPr>
        </p:nvSpPr>
        <p:spPr>
          <a:xfrm>
            <a:off x="770400" y="692696"/>
            <a:ext cx="8194088" cy="5904656"/>
          </a:xfrm>
        </p:spPr>
        <p:txBody>
          <a:bodyPr/>
          <a:lstStyle/>
          <a:p>
            <a:pPr marL="182563" lvl="2" indent="-182563"/>
            <a:r>
              <a:rPr lang="en-US" sz="1800" dirty="0" smtClean="0"/>
              <a:t>Quantifying niche differences between species </a:t>
            </a:r>
            <a:r>
              <a:rPr lang="en-GB" sz="1800" dirty="0" smtClean="0"/>
              <a:t>(Evans </a:t>
            </a:r>
            <a:r>
              <a:rPr lang="en-GB" sz="1800" i="1" dirty="0" smtClean="0"/>
              <a:t>et al. </a:t>
            </a:r>
            <a:r>
              <a:rPr lang="en-GB" sz="1800" dirty="0" smtClean="0"/>
              <a:t>2009, Am. Nat. 173(2): 225-240).</a:t>
            </a:r>
          </a:p>
        </p:txBody>
      </p:sp>
      <p:pic>
        <p:nvPicPr>
          <p:cNvPr id="7"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644008" y="2061248"/>
            <a:ext cx="4219162" cy="3600000"/>
          </a:xfrm>
          <a:prstGeom prst="rect">
            <a:avLst/>
          </a:prstGeom>
          <a:ln>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pic>
        <p:nvPicPr>
          <p:cNvPr id="6" name="Picture 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68316" y="2065626"/>
            <a:ext cx="3631674" cy="360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bwMode="auto">
          <a:xfrm>
            <a:off x="4623480" y="2046664"/>
            <a:ext cx="199675" cy="1085144"/>
          </a:xfrm>
          <a:prstGeom prst="rect">
            <a:avLst/>
          </a:prstGeom>
          <a:noFill/>
          <a:ln w="28575"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nl-NL" sz="18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10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192" y="116632"/>
            <a:ext cx="7823248" cy="505520"/>
          </a:xfrm>
        </p:spPr>
        <p:txBody>
          <a:bodyPr/>
          <a:lstStyle/>
          <a:p>
            <a:r>
              <a:rPr lang="en-GB" dirty="0" smtClean="0"/>
              <a:t>SDMs – species level</a:t>
            </a:r>
            <a:endParaRPr lang="nl-NL" dirty="0"/>
          </a:p>
        </p:txBody>
      </p:sp>
      <p:sp>
        <p:nvSpPr>
          <p:cNvPr id="3" name="Content Placeholder 2"/>
          <p:cNvSpPr>
            <a:spLocks noGrp="1"/>
          </p:cNvSpPr>
          <p:nvPr>
            <p:ph idx="1"/>
          </p:nvPr>
        </p:nvSpPr>
        <p:spPr>
          <a:xfrm>
            <a:off x="770400" y="692696"/>
            <a:ext cx="8194088" cy="5904656"/>
          </a:xfrm>
        </p:spPr>
        <p:txBody>
          <a:bodyPr/>
          <a:lstStyle/>
          <a:p>
            <a:pPr marL="182563" lvl="2" indent="-182563"/>
            <a:r>
              <a:rPr lang="en-US" sz="1800" dirty="0" smtClean="0"/>
              <a:t>Quantifying niche differences between species </a:t>
            </a:r>
            <a:r>
              <a:rPr lang="en-GB" sz="1800" dirty="0" smtClean="0"/>
              <a:t>(Evans </a:t>
            </a:r>
            <a:r>
              <a:rPr lang="en-GB" sz="1800" i="1" dirty="0" smtClean="0"/>
              <a:t>et al. </a:t>
            </a:r>
            <a:r>
              <a:rPr lang="en-GB" sz="1800" dirty="0" smtClean="0"/>
              <a:t>2009, Am. Nat. 173(2): 225-240).</a:t>
            </a:r>
          </a:p>
        </p:txBody>
      </p:sp>
      <p:pic>
        <p:nvPicPr>
          <p:cNvPr id="6"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68316" y="2065626"/>
            <a:ext cx="3631674" cy="360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626870" y="2084832"/>
            <a:ext cx="4337618" cy="3576478"/>
          </a:xfrm>
          <a:prstGeom prst="rect">
            <a:avLst/>
          </a:prstGeom>
          <a:ln>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3"/>
          <p:cNvGrpSpPr/>
          <p:nvPr/>
        </p:nvGrpSpPr>
        <p:grpSpPr>
          <a:xfrm>
            <a:off x="1475656" y="1494152"/>
            <a:ext cx="6900134" cy="5031192"/>
            <a:chOff x="1475570" y="1484730"/>
            <a:chExt cx="6900134" cy="5031192"/>
          </a:xfrm>
        </p:grpSpPr>
        <p:pic>
          <p:nvPicPr>
            <p:cNvPr id="10" name="Picture 2" descr="H:\Projects\Steven Janssens\Figs\ppt\HimalayasBio01Collections.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475570" y="1484730"/>
              <a:ext cx="6900134" cy="5031192"/>
            </a:xfrm>
            <a:prstGeom prst="rect">
              <a:avLst/>
            </a:prstGeom>
            <a:ln>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1791429" y="1783526"/>
              <a:ext cx="1584220" cy="400110"/>
            </a:xfrm>
            <a:prstGeom prst="rect">
              <a:avLst/>
            </a:prstGeom>
            <a:solidFill>
              <a:schemeClr val="bg1"/>
            </a:solidFill>
            <a:ln>
              <a:solidFill>
                <a:schemeClr val="tx1"/>
              </a:solidFill>
            </a:ln>
          </p:spPr>
          <p:txBody>
            <a:bodyPr wrap="square" rtlCol="0">
              <a:spAutoFit/>
            </a:bodyPr>
            <a:lstStyle/>
            <a:p>
              <a:pPr algn="ctr"/>
              <a:r>
                <a:rPr lang="en-GB" sz="2000" i="1" dirty="0" smtClean="0">
                  <a:latin typeface="Calibri" pitchFamily="34" charset="0"/>
                  <a:cs typeface="Calibri" pitchFamily="34" charset="0"/>
                </a:rPr>
                <a:t>Impatiens sp.</a:t>
              </a:r>
              <a:endParaRPr lang="nl-NL" sz="2000" i="1" dirty="0">
                <a:latin typeface="Calibri" pitchFamily="34" charset="0"/>
                <a:cs typeface="Calibri" pitchFamily="34" charset="0"/>
              </a:endParaRPr>
            </a:p>
          </p:txBody>
        </p:sp>
      </p:grpSp>
      <p:sp>
        <p:nvSpPr>
          <p:cNvPr id="2" name="Title 1"/>
          <p:cNvSpPr>
            <a:spLocks noGrp="1"/>
          </p:cNvSpPr>
          <p:nvPr>
            <p:ph type="title"/>
          </p:nvPr>
        </p:nvSpPr>
        <p:spPr>
          <a:xfrm>
            <a:off x="709192" y="116632"/>
            <a:ext cx="7823248" cy="505520"/>
          </a:xfrm>
        </p:spPr>
        <p:txBody>
          <a:bodyPr/>
          <a:lstStyle/>
          <a:p>
            <a:r>
              <a:rPr lang="en-GB" dirty="0" smtClean="0"/>
              <a:t>SDMs – species level</a:t>
            </a:r>
            <a:endParaRPr lang="nl-NL" dirty="0"/>
          </a:p>
        </p:txBody>
      </p:sp>
      <p:sp>
        <p:nvSpPr>
          <p:cNvPr id="3" name="Content Placeholder 2"/>
          <p:cNvSpPr>
            <a:spLocks noGrp="1"/>
          </p:cNvSpPr>
          <p:nvPr>
            <p:ph idx="1"/>
          </p:nvPr>
        </p:nvSpPr>
        <p:spPr>
          <a:xfrm>
            <a:off x="770400" y="692696"/>
            <a:ext cx="8194088" cy="576064"/>
          </a:xfrm>
        </p:spPr>
        <p:txBody>
          <a:bodyPr/>
          <a:lstStyle/>
          <a:p>
            <a:pPr marL="182563" lvl="2" indent="-182563"/>
            <a:r>
              <a:rPr lang="en-GB" sz="1800" dirty="0" smtClean="0"/>
              <a:t>Invasive species (data S. </a:t>
            </a:r>
            <a:r>
              <a:rPr lang="en-GB" sz="1800" dirty="0" err="1" smtClean="0"/>
              <a:t>Janssens</a:t>
            </a:r>
            <a:r>
              <a:rPr lang="en-GB" sz="1800" dirty="0" smtClean="0"/>
              <a:t>).</a:t>
            </a:r>
          </a:p>
        </p:txBody>
      </p:sp>
      <p:pic>
        <p:nvPicPr>
          <p:cNvPr id="11" name="Picture 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835696" y="4293096"/>
            <a:ext cx="2880000" cy="1920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192" y="116632"/>
            <a:ext cx="7823248" cy="505520"/>
          </a:xfrm>
        </p:spPr>
        <p:txBody>
          <a:bodyPr/>
          <a:lstStyle/>
          <a:p>
            <a:r>
              <a:rPr lang="en-GB" dirty="0" smtClean="0"/>
              <a:t>SDMs – species level</a:t>
            </a:r>
            <a:endParaRPr lang="nl-NL" dirty="0"/>
          </a:p>
        </p:txBody>
      </p:sp>
      <p:sp>
        <p:nvSpPr>
          <p:cNvPr id="3" name="Content Placeholder 2"/>
          <p:cNvSpPr>
            <a:spLocks noGrp="1"/>
          </p:cNvSpPr>
          <p:nvPr>
            <p:ph idx="1"/>
          </p:nvPr>
        </p:nvSpPr>
        <p:spPr>
          <a:xfrm>
            <a:off x="770400" y="692696"/>
            <a:ext cx="8194088" cy="5904656"/>
          </a:xfrm>
        </p:spPr>
        <p:txBody>
          <a:bodyPr/>
          <a:lstStyle/>
          <a:p>
            <a:pPr marL="182563" lvl="2" indent="-182563"/>
            <a:r>
              <a:rPr lang="en-GB" sz="1800" dirty="0" smtClean="0"/>
              <a:t>Invasive species (data S. </a:t>
            </a:r>
            <a:r>
              <a:rPr lang="en-GB" sz="1800" dirty="0" err="1" smtClean="0"/>
              <a:t>Janssens</a:t>
            </a:r>
            <a:r>
              <a:rPr lang="en-GB" sz="1800" dirty="0" smtClean="0"/>
              <a:t>).</a:t>
            </a:r>
          </a:p>
          <a:p>
            <a:pPr marL="539750" lvl="2" indent="-365125">
              <a:buFont typeface="Arial" pitchFamily="34" charset="0"/>
              <a:buChar char="►"/>
            </a:pPr>
            <a:endParaRPr lang="nl-NL" sz="1800" dirty="0" err="1" smtClean="0"/>
          </a:p>
        </p:txBody>
      </p:sp>
      <p:pic>
        <p:nvPicPr>
          <p:cNvPr id="9" name="Picture 2" descr="H:\Projects\Steven Janssens\Figs\ppt\EuropeBio01Collections.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475570" y="1484730"/>
            <a:ext cx="6900134" cy="5034742"/>
          </a:xfrm>
          <a:prstGeom prst="rect">
            <a:avLst/>
          </a:prstGeom>
          <a:ln>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192" y="116632"/>
            <a:ext cx="7823248" cy="505520"/>
          </a:xfrm>
        </p:spPr>
        <p:txBody>
          <a:bodyPr/>
          <a:lstStyle/>
          <a:p>
            <a:r>
              <a:rPr lang="en-GB" dirty="0" smtClean="0"/>
              <a:t>SDMs – species level</a:t>
            </a:r>
            <a:endParaRPr lang="nl-NL" dirty="0"/>
          </a:p>
        </p:txBody>
      </p:sp>
      <p:sp>
        <p:nvSpPr>
          <p:cNvPr id="3" name="Content Placeholder 2"/>
          <p:cNvSpPr>
            <a:spLocks noGrp="1"/>
          </p:cNvSpPr>
          <p:nvPr>
            <p:ph idx="1"/>
          </p:nvPr>
        </p:nvSpPr>
        <p:spPr>
          <a:xfrm>
            <a:off x="770400" y="692696"/>
            <a:ext cx="8194088" cy="5904656"/>
          </a:xfrm>
        </p:spPr>
        <p:txBody>
          <a:bodyPr/>
          <a:lstStyle/>
          <a:p>
            <a:pPr marL="182563" lvl="2" indent="-182563"/>
            <a:r>
              <a:rPr lang="en-GB" sz="1800" dirty="0" smtClean="0"/>
              <a:t>Invasive species (data S. </a:t>
            </a:r>
            <a:r>
              <a:rPr lang="en-GB" sz="1800" dirty="0" err="1" smtClean="0"/>
              <a:t>Janssens</a:t>
            </a:r>
            <a:r>
              <a:rPr lang="en-GB" sz="1800" dirty="0" smtClean="0"/>
              <a:t>).</a:t>
            </a:r>
          </a:p>
          <a:p>
            <a:pPr marL="539750" lvl="2" indent="-365125">
              <a:buFont typeface="Arial" pitchFamily="34" charset="0"/>
              <a:buChar char="►"/>
            </a:pPr>
            <a:endParaRPr lang="nl-NL" sz="1800" dirty="0" err="1" smtClean="0"/>
          </a:p>
        </p:txBody>
      </p:sp>
      <p:pic>
        <p:nvPicPr>
          <p:cNvPr id="5" name="Picture 2" descr="H:\Projects\Steven Janssens\Figs\ppt\HimalayasMaxEnt.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475570" y="1484730"/>
            <a:ext cx="6900134" cy="5031192"/>
          </a:xfrm>
          <a:prstGeom prst="rect">
            <a:avLst/>
          </a:prstGeom>
          <a:ln>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192" y="116632"/>
            <a:ext cx="7823248" cy="505520"/>
          </a:xfrm>
        </p:spPr>
        <p:txBody>
          <a:bodyPr/>
          <a:lstStyle/>
          <a:p>
            <a:r>
              <a:rPr lang="en-GB" dirty="0" smtClean="0"/>
              <a:t>SDMs – species level</a:t>
            </a:r>
            <a:endParaRPr lang="nl-NL" dirty="0"/>
          </a:p>
        </p:txBody>
      </p:sp>
      <p:sp>
        <p:nvSpPr>
          <p:cNvPr id="3" name="Content Placeholder 2"/>
          <p:cNvSpPr>
            <a:spLocks noGrp="1"/>
          </p:cNvSpPr>
          <p:nvPr>
            <p:ph idx="1"/>
          </p:nvPr>
        </p:nvSpPr>
        <p:spPr>
          <a:xfrm>
            <a:off x="770400" y="692696"/>
            <a:ext cx="8194088" cy="5904656"/>
          </a:xfrm>
        </p:spPr>
        <p:txBody>
          <a:bodyPr/>
          <a:lstStyle/>
          <a:p>
            <a:pPr marL="182563" lvl="2" indent="-182563"/>
            <a:r>
              <a:rPr lang="en-GB" sz="1800" dirty="0" smtClean="0"/>
              <a:t>Invasive species (data S. </a:t>
            </a:r>
            <a:r>
              <a:rPr lang="en-GB" sz="1800" dirty="0" err="1" smtClean="0"/>
              <a:t>Janssens</a:t>
            </a:r>
            <a:r>
              <a:rPr lang="en-GB" sz="1800" dirty="0" smtClean="0"/>
              <a:t>).</a:t>
            </a:r>
          </a:p>
          <a:p>
            <a:pPr marL="539750" lvl="2" indent="-365125">
              <a:buFont typeface="Arial" pitchFamily="34" charset="0"/>
              <a:buChar char="►"/>
            </a:pPr>
            <a:endParaRPr lang="nl-NL" sz="1800" dirty="0" err="1" smtClean="0"/>
          </a:p>
        </p:txBody>
      </p:sp>
      <p:pic>
        <p:nvPicPr>
          <p:cNvPr id="6" name="Picture 3" descr="H:\Projects\Steven Janssens\Figs\ppt\EuropeMaxEnt.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489484" y="1485273"/>
            <a:ext cx="6983397" cy="5090779"/>
          </a:xfrm>
          <a:prstGeom prst="rect">
            <a:avLst/>
          </a:prstGeom>
          <a:ln>
            <a:solidFill>
              <a:schemeClr val="tx1"/>
            </a:solid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192" y="116632"/>
            <a:ext cx="7823248" cy="505520"/>
          </a:xfrm>
        </p:spPr>
        <p:txBody>
          <a:bodyPr/>
          <a:lstStyle/>
          <a:p>
            <a:r>
              <a:rPr lang="en-GB" dirty="0" smtClean="0"/>
              <a:t>SDMs – community level</a:t>
            </a:r>
            <a:endParaRPr lang="nl-NL" dirty="0"/>
          </a:p>
        </p:txBody>
      </p:sp>
      <p:sp>
        <p:nvSpPr>
          <p:cNvPr id="3" name="Content Placeholder 2"/>
          <p:cNvSpPr>
            <a:spLocks noGrp="1"/>
          </p:cNvSpPr>
          <p:nvPr>
            <p:ph idx="1"/>
          </p:nvPr>
        </p:nvSpPr>
        <p:spPr>
          <a:xfrm>
            <a:off x="770400" y="620688"/>
            <a:ext cx="8194088" cy="5976664"/>
          </a:xfrm>
        </p:spPr>
        <p:txBody>
          <a:bodyPr/>
          <a:lstStyle/>
          <a:p>
            <a:pPr marL="182563" lvl="2" indent="-182563"/>
            <a:r>
              <a:rPr lang="en-GB" sz="1800" dirty="0" smtClean="0"/>
              <a:t>Biodiversity (N. </a:t>
            </a:r>
            <a:r>
              <a:rPr lang="en-GB" sz="1800" dirty="0" err="1" smtClean="0"/>
              <a:t>Raes</a:t>
            </a:r>
            <a:r>
              <a:rPr lang="en-GB" sz="1800" dirty="0" smtClean="0"/>
              <a:t>)</a:t>
            </a:r>
          </a:p>
          <a:p>
            <a:pPr marL="539750" lvl="2" indent="-365125">
              <a:buFont typeface="Arial" pitchFamily="34" charset="0"/>
              <a:buChar char="►"/>
            </a:pPr>
            <a:endParaRPr lang="nl-NL" sz="1800" dirty="0" err="1" smtClean="0"/>
          </a:p>
        </p:txBody>
      </p:sp>
      <p:pic>
        <p:nvPicPr>
          <p:cNvPr id="5" name="Picture 4" descr="S_agami_dem.jp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82538" y="964456"/>
            <a:ext cx="2159000" cy="2381250"/>
          </a:xfrm>
          <a:prstGeom prst="rect">
            <a:avLst/>
          </a:prstGeom>
          <a:noFill/>
          <a:ln w="9525">
            <a:noFill/>
            <a:miter lim="800000"/>
            <a:headEnd/>
            <a:tailEnd/>
          </a:ln>
        </p:spPr>
      </p:pic>
      <p:pic>
        <p:nvPicPr>
          <p:cNvPr id="7" name="Picture 6" descr="S_agami_prec.jp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101600" y="1291481"/>
            <a:ext cx="2160588" cy="2381250"/>
          </a:xfrm>
          <a:prstGeom prst="rect">
            <a:avLst/>
          </a:prstGeom>
          <a:noFill/>
          <a:ln w="9525">
            <a:noFill/>
            <a:miter lim="800000"/>
            <a:headEnd/>
            <a:tailEnd/>
          </a:ln>
        </p:spPr>
      </p:pic>
      <p:pic>
        <p:nvPicPr>
          <p:cNvPr id="8" name="Picture 7" descr="S_agami_ENSO.jp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255588" y="1651843"/>
            <a:ext cx="2160587" cy="2381250"/>
          </a:xfrm>
          <a:prstGeom prst="rect">
            <a:avLst/>
          </a:prstGeom>
          <a:noFill/>
          <a:ln w="9525">
            <a:noFill/>
            <a:miter lim="800000"/>
            <a:headEnd/>
            <a:tailEnd/>
          </a:ln>
        </p:spPr>
      </p:pic>
      <p:pic>
        <p:nvPicPr>
          <p:cNvPr id="9" name="Picture 8" descr="S_agami_01.jp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242888" y="4320431"/>
            <a:ext cx="2159000" cy="2381250"/>
          </a:xfrm>
          <a:prstGeom prst="rect">
            <a:avLst/>
          </a:prstGeom>
          <a:noFill/>
          <a:ln w="9525">
            <a:noFill/>
            <a:miter lim="800000"/>
            <a:headEnd/>
            <a:tailEnd/>
          </a:ln>
        </p:spPr>
      </p:pic>
      <p:pic>
        <p:nvPicPr>
          <p:cNvPr id="10" name="Picture 9" descr="S_albida_dem.jpg"/>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735263" y="997793"/>
            <a:ext cx="2160587" cy="2381250"/>
          </a:xfrm>
          <a:prstGeom prst="rect">
            <a:avLst/>
          </a:prstGeom>
          <a:noFill/>
          <a:ln w="9525">
            <a:noFill/>
            <a:miter lim="800000"/>
            <a:headEnd/>
            <a:tailEnd/>
          </a:ln>
        </p:spPr>
      </p:pic>
      <p:pic>
        <p:nvPicPr>
          <p:cNvPr id="11" name="Picture 10" descr="S_argentifolia_dem.jpg"/>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543550" y="1020018"/>
            <a:ext cx="2160588" cy="2381250"/>
          </a:xfrm>
          <a:prstGeom prst="rect">
            <a:avLst/>
          </a:prstGeom>
          <a:noFill/>
          <a:ln w="9525">
            <a:noFill/>
            <a:miter lim="800000"/>
            <a:headEnd/>
            <a:tailEnd/>
          </a:ln>
        </p:spPr>
      </p:pic>
      <p:pic>
        <p:nvPicPr>
          <p:cNvPr id="12" name="Picture 11" descr="S_albida_prec.jpg"/>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bwMode="auto">
          <a:xfrm>
            <a:off x="3822575" y="1315293"/>
            <a:ext cx="2159000" cy="2381250"/>
          </a:xfrm>
          <a:prstGeom prst="rect">
            <a:avLst/>
          </a:prstGeom>
          <a:noFill/>
          <a:ln w="9525">
            <a:noFill/>
            <a:miter lim="800000"/>
            <a:headEnd/>
            <a:tailEnd/>
          </a:ln>
        </p:spPr>
      </p:pic>
      <p:pic>
        <p:nvPicPr>
          <p:cNvPr id="13" name="Picture 12" descr="S_argentifolia_prec.jpg"/>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6653088" y="1335931"/>
            <a:ext cx="2159000" cy="2381250"/>
          </a:xfrm>
          <a:prstGeom prst="rect">
            <a:avLst/>
          </a:prstGeom>
          <a:noFill/>
          <a:ln w="9525">
            <a:noFill/>
            <a:miter lim="800000"/>
            <a:headEnd/>
            <a:tailEnd/>
          </a:ln>
        </p:spPr>
      </p:pic>
      <p:pic>
        <p:nvPicPr>
          <p:cNvPr id="14" name="Picture 13" descr="S_albida_ENSO.jpg"/>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962275" y="1662956"/>
            <a:ext cx="2160588" cy="2381250"/>
          </a:xfrm>
          <a:prstGeom prst="rect">
            <a:avLst/>
          </a:prstGeom>
          <a:noFill/>
          <a:ln w="9525">
            <a:noFill/>
            <a:miter lim="800000"/>
            <a:headEnd/>
            <a:tailEnd/>
          </a:ln>
        </p:spPr>
      </p:pic>
      <p:pic>
        <p:nvPicPr>
          <p:cNvPr id="15" name="Picture 14" descr="S_argentifolia_ENSO.jpg"/>
          <p:cNvPicPr>
            <a:picLocks noChangeAspect="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6792788" y="1685181"/>
            <a:ext cx="2160587" cy="2381250"/>
          </a:xfrm>
          <a:prstGeom prst="rect">
            <a:avLst/>
          </a:prstGeom>
          <a:noFill/>
          <a:ln w="9525">
            <a:noFill/>
            <a:miter lim="800000"/>
            <a:headEnd/>
            <a:tailEnd/>
          </a:ln>
        </p:spPr>
      </p:pic>
      <p:pic>
        <p:nvPicPr>
          <p:cNvPr id="16" name="Picture 15" descr="S_albida_01.jpg"/>
          <p:cNvPicPr>
            <a:picLocks noChangeAspect="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3984500" y="4350593"/>
            <a:ext cx="2159000" cy="2381250"/>
          </a:xfrm>
          <a:prstGeom prst="rect">
            <a:avLst/>
          </a:prstGeom>
          <a:noFill/>
          <a:ln w="9525">
            <a:noFill/>
            <a:miter lim="800000"/>
            <a:headEnd/>
            <a:tailEnd/>
          </a:ln>
        </p:spPr>
      </p:pic>
      <p:pic>
        <p:nvPicPr>
          <p:cNvPr id="17" name="Picture 16" descr="S_argentifolia_01.jpg"/>
          <p:cNvPicPr>
            <a:picLocks noChangeAspect="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6803900" y="4360118"/>
            <a:ext cx="2160588" cy="2381250"/>
          </a:xfrm>
          <a:prstGeom prst="rect">
            <a:avLst/>
          </a:prstGeom>
          <a:noFill/>
          <a:ln w="9525">
            <a:noFill/>
            <a:miter lim="800000"/>
            <a:headEnd/>
            <a:tailEnd/>
          </a:ln>
        </p:spPr>
      </p:pic>
      <p:sp>
        <p:nvSpPr>
          <p:cNvPr id="18" name="TextBox 17"/>
          <p:cNvSpPr txBox="1">
            <a:spLocks noChangeArrowheads="1"/>
          </p:cNvSpPr>
          <p:nvPr/>
        </p:nvSpPr>
        <p:spPr bwMode="auto">
          <a:xfrm>
            <a:off x="3405063" y="5045918"/>
            <a:ext cx="544512" cy="831850"/>
          </a:xfrm>
          <a:prstGeom prst="rect">
            <a:avLst/>
          </a:prstGeom>
          <a:noFill/>
          <a:ln w="9525">
            <a:noFill/>
            <a:miter lim="800000"/>
            <a:headEnd/>
            <a:tailEnd/>
          </a:ln>
        </p:spPr>
        <p:txBody>
          <a:bodyPr>
            <a:spAutoFit/>
          </a:bodyPr>
          <a:lstStyle/>
          <a:p>
            <a:pPr algn="ctr"/>
            <a:r>
              <a:rPr lang="en-GB" sz="4800">
                <a:solidFill>
                  <a:srgbClr val="000000"/>
                </a:solidFill>
              </a:rPr>
              <a:t>+</a:t>
            </a:r>
          </a:p>
        </p:txBody>
      </p:sp>
      <p:sp>
        <p:nvSpPr>
          <p:cNvPr id="19" name="TextBox 18"/>
          <p:cNvSpPr txBox="1">
            <a:spLocks noChangeArrowheads="1"/>
          </p:cNvSpPr>
          <p:nvPr/>
        </p:nvSpPr>
        <p:spPr bwMode="auto">
          <a:xfrm>
            <a:off x="6180013" y="5057031"/>
            <a:ext cx="544512" cy="831850"/>
          </a:xfrm>
          <a:prstGeom prst="rect">
            <a:avLst/>
          </a:prstGeom>
          <a:noFill/>
          <a:ln w="9525">
            <a:noFill/>
            <a:miter lim="800000"/>
            <a:headEnd/>
            <a:tailEnd/>
          </a:ln>
        </p:spPr>
        <p:txBody>
          <a:bodyPr>
            <a:spAutoFit/>
          </a:bodyPr>
          <a:lstStyle/>
          <a:p>
            <a:pPr algn="ctr"/>
            <a:r>
              <a:rPr lang="en-GB" sz="4800">
                <a:solidFill>
                  <a:srgbClr val="000000"/>
                </a:solidFill>
              </a:rPr>
              <a:t>+</a:t>
            </a:r>
          </a:p>
        </p:txBody>
      </p:sp>
      <p:pic>
        <p:nvPicPr>
          <p:cNvPr id="20" name="Picture 19" descr="SD01.jpg"/>
          <p:cNvPicPr>
            <a:picLocks noChangeAspect="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2329694" y="1166668"/>
            <a:ext cx="4870481" cy="5400000"/>
          </a:xfrm>
          <a:prstGeom prst="rect">
            <a:avLst/>
          </a:prstGeom>
          <a:ln w="19050">
            <a:solidFill>
              <a:schemeClr val="tx1"/>
            </a:solid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par>
                          <p:cTn id="8" fill="hold">
                            <p:stCondLst>
                              <p:cond delay="2000"/>
                            </p:stCondLst>
                            <p:childTnLst>
                              <p:par>
                                <p:cTn id="9" presetID="2" presetClass="entr" presetSubtype="1"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200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2000"/>
                                        <p:tgtEl>
                                          <p:spTgt spid="12"/>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2000"/>
                                        <p:tgtEl>
                                          <p:spTgt spid="13"/>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2000"/>
                                        <p:tgtEl>
                                          <p:spTgt spid="8"/>
                                        </p:tgtEl>
                                      </p:cBhvr>
                                    </p:animEffect>
                                  </p:childTnLst>
                                </p:cTn>
                              </p:par>
                              <p:par>
                                <p:cTn id="36" presetID="10" presetClass="entr" presetSubtype="0"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2000"/>
                                        <p:tgtEl>
                                          <p:spTgt spid="14"/>
                                        </p:tgtEl>
                                      </p:cBhvr>
                                    </p:animEffect>
                                  </p:childTnLst>
                                </p:cTn>
                              </p:par>
                              <p:par>
                                <p:cTn id="39" presetID="10"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2000"/>
                                        <p:tgtEl>
                                          <p:spTgt spid="15"/>
                                        </p:tgtEl>
                                      </p:cBhvr>
                                    </p:animEffect>
                                  </p:childTnLst>
                                </p:cTn>
                              </p:par>
                            </p:childTnLst>
                          </p:cTn>
                        </p:par>
                        <p:par>
                          <p:cTn id="42" fill="hold">
                            <p:stCondLst>
                              <p:cond delay="4000"/>
                            </p:stCondLst>
                            <p:childTnLst>
                              <p:par>
                                <p:cTn id="43" presetID="10" presetClass="entr" presetSubtype="0" fill="hold" nodeType="after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2000"/>
                                        <p:tgtEl>
                                          <p:spTgt spid="9"/>
                                        </p:tgtEl>
                                      </p:cBhvr>
                                    </p:animEffect>
                                  </p:childTnLst>
                                </p:cTn>
                              </p:par>
                              <p:par>
                                <p:cTn id="46" presetID="10" presetClass="entr" presetSubtype="0" fill="hold"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2000"/>
                                        <p:tgtEl>
                                          <p:spTgt spid="16"/>
                                        </p:tgtEl>
                                      </p:cBhvr>
                                    </p:animEffect>
                                  </p:childTnLst>
                                </p:cTn>
                              </p:par>
                              <p:par>
                                <p:cTn id="49" presetID="10"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2000"/>
                                        <p:tgtEl>
                                          <p:spTgt spid="17"/>
                                        </p:tgtEl>
                                      </p:cBhvr>
                                    </p:animEffect>
                                  </p:childTnLst>
                                </p:cTn>
                              </p:par>
                            </p:childTnLst>
                          </p:cTn>
                        </p:par>
                        <p:par>
                          <p:cTn id="52" fill="hold">
                            <p:stCondLst>
                              <p:cond delay="6000"/>
                            </p:stCondLst>
                            <p:childTnLst>
                              <p:par>
                                <p:cTn id="53" presetID="2" presetClass="entr" presetSubtype="1" fill="hold" grpId="0" nodeType="after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1000" fill="hold"/>
                                        <p:tgtEl>
                                          <p:spTgt spid="18"/>
                                        </p:tgtEl>
                                        <p:attrNameLst>
                                          <p:attrName>ppt_x</p:attrName>
                                        </p:attrNameLst>
                                      </p:cBhvr>
                                      <p:tavLst>
                                        <p:tav tm="0">
                                          <p:val>
                                            <p:strVal val="#ppt_x"/>
                                          </p:val>
                                        </p:tav>
                                        <p:tav tm="100000">
                                          <p:val>
                                            <p:strVal val="#ppt_x"/>
                                          </p:val>
                                        </p:tav>
                                      </p:tavLst>
                                    </p:anim>
                                    <p:anim calcmode="lin" valueType="num">
                                      <p:cBhvr additive="base">
                                        <p:cTn id="56" dur="1000" fill="hold"/>
                                        <p:tgtEl>
                                          <p:spTgt spid="18"/>
                                        </p:tgtEl>
                                        <p:attrNameLst>
                                          <p:attrName>ppt_y</p:attrName>
                                        </p:attrNameLst>
                                      </p:cBhvr>
                                      <p:tavLst>
                                        <p:tav tm="0">
                                          <p:val>
                                            <p:strVal val="0-#ppt_h/2"/>
                                          </p:val>
                                        </p:tav>
                                        <p:tav tm="100000">
                                          <p:val>
                                            <p:strVal val="#ppt_y"/>
                                          </p:val>
                                        </p:tav>
                                      </p:tavLst>
                                    </p:anim>
                                  </p:childTnLst>
                                </p:cTn>
                              </p:par>
                              <p:par>
                                <p:cTn id="57" presetID="2" presetClass="entr" presetSubtype="1"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additive="base">
                                        <p:cTn id="59" dur="1000" fill="hold"/>
                                        <p:tgtEl>
                                          <p:spTgt spid="19"/>
                                        </p:tgtEl>
                                        <p:attrNameLst>
                                          <p:attrName>ppt_x</p:attrName>
                                        </p:attrNameLst>
                                      </p:cBhvr>
                                      <p:tavLst>
                                        <p:tav tm="0">
                                          <p:val>
                                            <p:strVal val="#ppt_x"/>
                                          </p:val>
                                        </p:tav>
                                        <p:tav tm="100000">
                                          <p:val>
                                            <p:strVal val="#ppt_x"/>
                                          </p:val>
                                        </p:tav>
                                      </p:tavLst>
                                    </p:anim>
                                    <p:anim calcmode="lin" valueType="num">
                                      <p:cBhvr additive="base">
                                        <p:cTn id="60" dur="100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3" presetClass="exit" presetSubtype="10" fill="hold" nodeType="clickEffect">
                                  <p:stCondLst>
                                    <p:cond delay="0"/>
                                  </p:stCondLst>
                                  <p:childTnLst>
                                    <p:animEffect transition="out" filter="blinds(horizontal)">
                                      <p:cBhvr>
                                        <p:cTn id="64" dur="500"/>
                                        <p:tgtEl>
                                          <p:spTgt spid="5"/>
                                        </p:tgtEl>
                                      </p:cBhvr>
                                    </p:animEffect>
                                    <p:set>
                                      <p:cBhvr>
                                        <p:cTn id="65" dur="1" fill="hold">
                                          <p:stCondLst>
                                            <p:cond delay="499"/>
                                          </p:stCondLst>
                                        </p:cTn>
                                        <p:tgtEl>
                                          <p:spTgt spid="5"/>
                                        </p:tgtEl>
                                        <p:attrNameLst>
                                          <p:attrName>style.visibility</p:attrName>
                                        </p:attrNameLst>
                                      </p:cBhvr>
                                      <p:to>
                                        <p:strVal val="hidden"/>
                                      </p:to>
                                    </p:set>
                                  </p:childTnLst>
                                </p:cTn>
                              </p:par>
                              <p:par>
                                <p:cTn id="66" presetID="3" presetClass="exit" presetSubtype="10" fill="hold" nodeType="withEffect">
                                  <p:stCondLst>
                                    <p:cond delay="0"/>
                                  </p:stCondLst>
                                  <p:childTnLst>
                                    <p:animEffect transition="out" filter="blinds(horizontal)">
                                      <p:cBhvr>
                                        <p:cTn id="67" dur="500"/>
                                        <p:tgtEl>
                                          <p:spTgt spid="7"/>
                                        </p:tgtEl>
                                      </p:cBhvr>
                                    </p:animEffect>
                                    <p:set>
                                      <p:cBhvr>
                                        <p:cTn id="68" dur="1" fill="hold">
                                          <p:stCondLst>
                                            <p:cond delay="499"/>
                                          </p:stCondLst>
                                        </p:cTn>
                                        <p:tgtEl>
                                          <p:spTgt spid="7"/>
                                        </p:tgtEl>
                                        <p:attrNameLst>
                                          <p:attrName>style.visibility</p:attrName>
                                        </p:attrNameLst>
                                      </p:cBhvr>
                                      <p:to>
                                        <p:strVal val="hidden"/>
                                      </p:to>
                                    </p:set>
                                  </p:childTnLst>
                                </p:cTn>
                              </p:par>
                              <p:par>
                                <p:cTn id="69" presetID="3" presetClass="exit" presetSubtype="10" fill="hold" nodeType="withEffect">
                                  <p:stCondLst>
                                    <p:cond delay="0"/>
                                  </p:stCondLst>
                                  <p:childTnLst>
                                    <p:animEffect transition="out" filter="blinds(horizontal)">
                                      <p:cBhvr>
                                        <p:cTn id="70" dur="500"/>
                                        <p:tgtEl>
                                          <p:spTgt spid="8"/>
                                        </p:tgtEl>
                                      </p:cBhvr>
                                    </p:animEffect>
                                    <p:set>
                                      <p:cBhvr>
                                        <p:cTn id="71" dur="1" fill="hold">
                                          <p:stCondLst>
                                            <p:cond delay="499"/>
                                          </p:stCondLst>
                                        </p:cTn>
                                        <p:tgtEl>
                                          <p:spTgt spid="8"/>
                                        </p:tgtEl>
                                        <p:attrNameLst>
                                          <p:attrName>style.visibility</p:attrName>
                                        </p:attrNameLst>
                                      </p:cBhvr>
                                      <p:to>
                                        <p:strVal val="hidden"/>
                                      </p:to>
                                    </p:set>
                                  </p:childTnLst>
                                </p:cTn>
                              </p:par>
                              <p:par>
                                <p:cTn id="72" presetID="3" presetClass="exit" presetSubtype="10" fill="hold" nodeType="withEffect">
                                  <p:stCondLst>
                                    <p:cond delay="0"/>
                                  </p:stCondLst>
                                  <p:childTnLst>
                                    <p:animEffect transition="out" filter="blinds(horizontal)">
                                      <p:cBhvr>
                                        <p:cTn id="73" dur="500"/>
                                        <p:tgtEl>
                                          <p:spTgt spid="9"/>
                                        </p:tgtEl>
                                      </p:cBhvr>
                                    </p:animEffect>
                                    <p:set>
                                      <p:cBhvr>
                                        <p:cTn id="74" dur="1" fill="hold">
                                          <p:stCondLst>
                                            <p:cond delay="499"/>
                                          </p:stCondLst>
                                        </p:cTn>
                                        <p:tgtEl>
                                          <p:spTgt spid="9"/>
                                        </p:tgtEl>
                                        <p:attrNameLst>
                                          <p:attrName>style.visibility</p:attrName>
                                        </p:attrNameLst>
                                      </p:cBhvr>
                                      <p:to>
                                        <p:strVal val="hidden"/>
                                      </p:to>
                                    </p:set>
                                  </p:childTnLst>
                                </p:cTn>
                              </p:par>
                              <p:par>
                                <p:cTn id="75" presetID="3" presetClass="exit" presetSubtype="10" fill="hold" nodeType="withEffect">
                                  <p:stCondLst>
                                    <p:cond delay="0"/>
                                  </p:stCondLst>
                                  <p:childTnLst>
                                    <p:animEffect transition="out" filter="blinds(horizontal)">
                                      <p:cBhvr>
                                        <p:cTn id="76" dur="500"/>
                                        <p:tgtEl>
                                          <p:spTgt spid="10"/>
                                        </p:tgtEl>
                                      </p:cBhvr>
                                    </p:animEffect>
                                    <p:set>
                                      <p:cBhvr>
                                        <p:cTn id="77" dur="1" fill="hold">
                                          <p:stCondLst>
                                            <p:cond delay="499"/>
                                          </p:stCondLst>
                                        </p:cTn>
                                        <p:tgtEl>
                                          <p:spTgt spid="10"/>
                                        </p:tgtEl>
                                        <p:attrNameLst>
                                          <p:attrName>style.visibility</p:attrName>
                                        </p:attrNameLst>
                                      </p:cBhvr>
                                      <p:to>
                                        <p:strVal val="hidden"/>
                                      </p:to>
                                    </p:set>
                                  </p:childTnLst>
                                </p:cTn>
                              </p:par>
                              <p:par>
                                <p:cTn id="78" presetID="3" presetClass="exit" presetSubtype="10" fill="hold" nodeType="withEffect">
                                  <p:stCondLst>
                                    <p:cond delay="0"/>
                                  </p:stCondLst>
                                  <p:childTnLst>
                                    <p:animEffect transition="out" filter="blinds(horizontal)">
                                      <p:cBhvr>
                                        <p:cTn id="79" dur="500"/>
                                        <p:tgtEl>
                                          <p:spTgt spid="12"/>
                                        </p:tgtEl>
                                      </p:cBhvr>
                                    </p:animEffect>
                                    <p:set>
                                      <p:cBhvr>
                                        <p:cTn id="80" dur="1" fill="hold">
                                          <p:stCondLst>
                                            <p:cond delay="499"/>
                                          </p:stCondLst>
                                        </p:cTn>
                                        <p:tgtEl>
                                          <p:spTgt spid="12"/>
                                        </p:tgtEl>
                                        <p:attrNameLst>
                                          <p:attrName>style.visibility</p:attrName>
                                        </p:attrNameLst>
                                      </p:cBhvr>
                                      <p:to>
                                        <p:strVal val="hidden"/>
                                      </p:to>
                                    </p:set>
                                  </p:childTnLst>
                                </p:cTn>
                              </p:par>
                              <p:par>
                                <p:cTn id="81" presetID="3" presetClass="exit" presetSubtype="10" fill="hold" nodeType="withEffect">
                                  <p:stCondLst>
                                    <p:cond delay="0"/>
                                  </p:stCondLst>
                                  <p:childTnLst>
                                    <p:animEffect transition="out" filter="blinds(horizontal)">
                                      <p:cBhvr>
                                        <p:cTn id="82" dur="500"/>
                                        <p:tgtEl>
                                          <p:spTgt spid="14"/>
                                        </p:tgtEl>
                                      </p:cBhvr>
                                    </p:animEffect>
                                    <p:set>
                                      <p:cBhvr>
                                        <p:cTn id="83" dur="1" fill="hold">
                                          <p:stCondLst>
                                            <p:cond delay="499"/>
                                          </p:stCondLst>
                                        </p:cTn>
                                        <p:tgtEl>
                                          <p:spTgt spid="14"/>
                                        </p:tgtEl>
                                        <p:attrNameLst>
                                          <p:attrName>style.visibility</p:attrName>
                                        </p:attrNameLst>
                                      </p:cBhvr>
                                      <p:to>
                                        <p:strVal val="hidden"/>
                                      </p:to>
                                    </p:set>
                                  </p:childTnLst>
                                </p:cTn>
                              </p:par>
                              <p:par>
                                <p:cTn id="84" presetID="3" presetClass="exit" presetSubtype="10" fill="hold" nodeType="withEffect">
                                  <p:stCondLst>
                                    <p:cond delay="0"/>
                                  </p:stCondLst>
                                  <p:childTnLst>
                                    <p:animEffect transition="out" filter="blinds(horizontal)">
                                      <p:cBhvr>
                                        <p:cTn id="85" dur="500"/>
                                        <p:tgtEl>
                                          <p:spTgt spid="16"/>
                                        </p:tgtEl>
                                      </p:cBhvr>
                                    </p:animEffect>
                                    <p:set>
                                      <p:cBhvr>
                                        <p:cTn id="86" dur="1" fill="hold">
                                          <p:stCondLst>
                                            <p:cond delay="499"/>
                                          </p:stCondLst>
                                        </p:cTn>
                                        <p:tgtEl>
                                          <p:spTgt spid="16"/>
                                        </p:tgtEl>
                                        <p:attrNameLst>
                                          <p:attrName>style.visibility</p:attrName>
                                        </p:attrNameLst>
                                      </p:cBhvr>
                                      <p:to>
                                        <p:strVal val="hidden"/>
                                      </p:to>
                                    </p:set>
                                  </p:childTnLst>
                                </p:cTn>
                              </p:par>
                              <p:par>
                                <p:cTn id="87" presetID="3" presetClass="exit" presetSubtype="10" fill="hold" nodeType="withEffect">
                                  <p:stCondLst>
                                    <p:cond delay="0"/>
                                  </p:stCondLst>
                                  <p:childTnLst>
                                    <p:animEffect transition="out" filter="blinds(horizontal)">
                                      <p:cBhvr>
                                        <p:cTn id="88" dur="500"/>
                                        <p:tgtEl>
                                          <p:spTgt spid="11"/>
                                        </p:tgtEl>
                                      </p:cBhvr>
                                    </p:animEffect>
                                    <p:set>
                                      <p:cBhvr>
                                        <p:cTn id="89" dur="1" fill="hold">
                                          <p:stCondLst>
                                            <p:cond delay="499"/>
                                          </p:stCondLst>
                                        </p:cTn>
                                        <p:tgtEl>
                                          <p:spTgt spid="11"/>
                                        </p:tgtEl>
                                        <p:attrNameLst>
                                          <p:attrName>style.visibility</p:attrName>
                                        </p:attrNameLst>
                                      </p:cBhvr>
                                      <p:to>
                                        <p:strVal val="hidden"/>
                                      </p:to>
                                    </p:set>
                                  </p:childTnLst>
                                </p:cTn>
                              </p:par>
                              <p:par>
                                <p:cTn id="90" presetID="3" presetClass="exit" presetSubtype="10" fill="hold" nodeType="withEffect">
                                  <p:stCondLst>
                                    <p:cond delay="0"/>
                                  </p:stCondLst>
                                  <p:childTnLst>
                                    <p:animEffect transition="out" filter="blinds(horizontal)">
                                      <p:cBhvr>
                                        <p:cTn id="91" dur="500"/>
                                        <p:tgtEl>
                                          <p:spTgt spid="13"/>
                                        </p:tgtEl>
                                      </p:cBhvr>
                                    </p:animEffect>
                                    <p:set>
                                      <p:cBhvr>
                                        <p:cTn id="92" dur="1" fill="hold">
                                          <p:stCondLst>
                                            <p:cond delay="499"/>
                                          </p:stCondLst>
                                        </p:cTn>
                                        <p:tgtEl>
                                          <p:spTgt spid="13"/>
                                        </p:tgtEl>
                                        <p:attrNameLst>
                                          <p:attrName>style.visibility</p:attrName>
                                        </p:attrNameLst>
                                      </p:cBhvr>
                                      <p:to>
                                        <p:strVal val="hidden"/>
                                      </p:to>
                                    </p:set>
                                  </p:childTnLst>
                                </p:cTn>
                              </p:par>
                              <p:par>
                                <p:cTn id="93" presetID="3" presetClass="exit" presetSubtype="10" fill="hold" nodeType="withEffect">
                                  <p:stCondLst>
                                    <p:cond delay="0"/>
                                  </p:stCondLst>
                                  <p:childTnLst>
                                    <p:animEffect transition="out" filter="blinds(horizontal)">
                                      <p:cBhvr>
                                        <p:cTn id="94" dur="500"/>
                                        <p:tgtEl>
                                          <p:spTgt spid="15"/>
                                        </p:tgtEl>
                                      </p:cBhvr>
                                    </p:animEffect>
                                    <p:set>
                                      <p:cBhvr>
                                        <p:cTn id="95" dur="1" fill="hold">
                                          <p:stCondLst>
                                            <p:cond delay="499"/>
                                          </p:stCondLst>
                                        </p:cTn>
                                        <p:tgtEl>
                                          <p:spTgt spid="15"/>
                                        </p:tgtEl>
                                        <p:attrNameLst>
                                          <p:attrName>style.visibility</p:attrName>
                                        </p:attrNameLst>
                                      </p:cBhvr>
                                      <p:to>
                                        <p:strVal val="hidden"/>
                                      </p:to>
                                    </p:set>
                                  </p:childTnLst>
                                </p:cTn>
                              </p:par>
                              <p:par>
                                <p:cTn id="96" presetID="3" presetClass="exit" presetSubtype="10" fill="hold" nodeType="withEffect">
                                  <p:stCondLst>
                                    <p:cond delay="0"/>
                                  </p:stCondLst>
                                  <p:childTnLst>
                                    <p:animEffect transition="out" filter="blinds(horizontal)">
                                      <p:cBhvr>
                                        <p:cTn id="97" dur="500"/>
                                        <p:tgtEl>
                                          <p:spTgt spid="17"/>
                                        </p:tgtEl>
                                      </p:cBhvr>
                                    </p:animEffect>
                                    <p:set>
                                      <p:cBhvr>
                                        <p:cTn id="98" dur="1" fill="hold">
                                          <p:stCondLst>
                                            <p:cond delay="499"/>
                                          </p:stCondLst>
                                        </p:cTn>
                                        <p:tgtEl>
                                          <p:spTgt spid="17"/>
                                        </p:tgtEl>
                                        <p:attrNameLst>
                                          <p:attrName>style.visibility</p:attrName>
                                        </p:attrNameLst>
                                      </p:cBhvr>
                                      <p:to>
                                        <p:strVal val="hidden"/>
                                      </p:to>
                                    </p:set>
                                  </p:childTnLst>
                                </p:cTn>
                              </p:par>
                              <p:par>
                                <p:cTn id="99" presetID="3" presetClass="exit" presetSubtype="10" fill="hold" grpId="1" nodeType="withEffect">
                                  <p:stCondLst>
                                    <p:cond delay="0"/>
                                  </p:stCondLst>
                                  <p:childTnLst>
                                    <p:animEffect transition="out" filter="blinds(horizontal)">
                                      <p:cBhvr>
                                        <p:cTn id="100" dur="500"/>
                                        <p:tgtEl>
                                          <p:spTgt spid="19"/>
                                        </p:tgtEl>
                                      </p:cBhvr>
                                    </p:animEffect>
                                    <p:set>
                                      <p:cBhvr>
                                        <p:cTn id="101" dur="1" fill="hold">
                                          <p:stCondLst>
                                            <p:cond delay="499"/>
                                          </p:stCondLst>
                                        </p:cTn>
                                        <p:tgtEl>
                                          <p:spTgt spid="19"/>
                                        </p:tgtEl>
                                        <p:attrNameLst>
                                          <p:attrName>style.visibility</p:attrName>
                                        </p:attrNameLst>
                                      </p:cBhvr>
                                      <p:to>
                                        <p:strVal val="hidden"/>
                                      </p:to>
                                    </p:set>
                                  </p:childTnLst>
                                </p:cTn>
                              </p:par>
                              <p:par>
                                <p:cTn id="102" presetID="3" presetClass="exit" presetSubtype="10" fill="hold" grpId="1" nodeType="withEffect">
                                  <p:stCondLst>
                                    <p:cond delay="0"/>
                                  </p:stCondLst>
                                  <p:childTnLst>
                                    <p:animEffect transition="out" filter="blinds(horizontal)">
                                      <p:cBhvr>
                                        <p:cTn id="103" dur="500"/>
                                        <p:tgtEl>
                                          <p:spTgt spid="18"/>
                                        </p:tgtEl>
                                      </p:cBhvr>
                                    </p:animEffect>
                                    <p:set>
                                      <p:cBhvr>
                                        <p:cTn id="104" dur="1" fill="hold">
                                          <p:stCondLst>
                                            <p:cond delay="499"/>
                                          </p:stCondLst>
                                        </p:cTn>
                                        <p:tgtEl>
                                          <p:spTgt spid="18"/>
                                        </p:tgtEl>
                                        <p:attrNameLst>
                                          <p:attrName>style.visibility</p:attrName>
                                        </p:attrNameLst>
                                      </p:cBhvr>
                                      <p:to>
                                        <p:strVal val="hidden"/>
                                      </p:to>
                                    </p:set>
                                  </p:childTnLst>
                                </p:cTn>
                              </p:par>
                            </p:childTnLst>
                          </p:cTn>
                        </p:par>
                        <p:par>
                          <p:cTn id="105" fill="hold">
                            <p:stCondLst>
                              <p:cond delay="500"/>
                            </p:stCondLst>
                            <p:childTnLst>
                              <p:par>
                                <p:cTn id="106" presetID="3" presetClass="entr" presetSubtype="10" fill="hold" nodeType="afterEffect">
                                  <p:stCondLst>
                                    <p:cond delay="0"/>
                                  </p:stCondLst>
                                  <p:childTnLst>
                                    <p:set>
                                      <p:cBhvr>
                                        <p:cTn id="107" dur="1" fill="hold">
                                          <p:stCondLst>
                                            <p:cond delay="0"/>
                                          </p:stCondLst>
                                        </p:cTn>
                                        <p:tgtEl>
                                          <p:spTgt spid="20"/>
                                        </p:tgtEl>
                                        <p:attrNameLst>
                                          <p:attrName>style.visibility</p:attrName>
                                        </p:attrNameLst>
                                      </p:cBhvr>
                                      <p:to>
                                        <p:strVal val="visible"/>
                                      </p:to>
                                    </p:set>
                                    <p:animEffect transition="in" filter="blinds(horizontal)">
                                      <p:cBhvr>
                                        <p:cTn id="108"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a:spLocks noGrp="1"/>
          </p:cNvSpPr>
          <p:nvPr>
            <p:ph type="title"/>
          </p:nvPr>
        </p:nvSpPr>
        <p:spPr>
          <a:xfrm>
            <a:off x="781200" y="403200"/>
            <a:ext cx="8362800" cy="957600"/>
          </a:xfrm>
        </p:spPr>
        <p:txBody>
          <a:bodyPr>
            <a:normAutofit/>
          </a:bodyPr>
          <a:lstStyle/>
          <a:p>
            <a:r>
              <a:rPr lang="en-GB" dirty="0" smtClean="0">
                <a:solidFill>
                  <a:srgbClr val="E3004A"/>
                </a:solidFill>
              </a:rPr>
              <a:t>Biodiversity pattern of Java</a:t>
            </a:r>
          </a:p>
        </p:txBody>
      </p:sp>
      <p:pic>
        <p:nvPicPr>
          <p:cNvPr id="27" name="Picture 26" descr="Diversity.Java.jpg"/>
          <p:cNvPicPr>
            <a:picLocks noChangeAspect="1"/>
          </p:cNvPicPr>
          <p:nvPr/>
        </p:nvPicPr>
        <p:blipFill>
          <a:blip r:embed="rId3" cstate="screen"/>
          <a:srcRect/>
          <a:stretch>
            <a:fillRect/>
          </a:stretch>
        </p:blipFill>
        <p:spPr>
          <a:xfrm>
            <a:off x="828464" y="1556792"/>
            <a:ext cx="7920000" cy="3543082"/>
          </a:xfrm>
          <a:prstGeom prst="rect">
            <a:avLst/>
          </a:prstGeom>
          <a:ln>
            <a:solidFill>
              <a:schemeClr val="tx1"/>
            </a:solidFill>
          </a:ln>
          <a:effectLst>
            <a:outerShdw blurRad="292100" dist="469900" dir="2700000" algn="tl" rotWithShape="0">
              <a:srgbClr val="333333">
                <a:alpha val="65000"/>
              </a:srgbClr>
            </a:outerShdw>
          </a:effectLst>
        </p:spPr>
      </p:pic>
      <p:pic>
        <p:nvPicPr>
          <p:cNvPr id="4" name="Picture 3" descr="Diversity.Java.Natural.Forest.jpg"/>
          <p:cNvPicPr>
            <a:picLocks noChangeAspect="1"/>
          </p:cNvPicPr>
          <p:nvPr/>
        </p:nvPicPr>
        <p:blipFill>
          <a:blip r:embed="rId4" cstate="screen"/>
          <a:srcRect/>
          <a:stretch>
            <a:fillRect/>
          </a:stretch>
        </p:blipFill>
        <p:spPr>
          <a:xfrm>
            <a:off x="827584" y="1556792"/>
            <a:ext cx="7920000" cy="3543082"/>
          </a:xfrm>
          <a:prstGeom prst="rect">
            <a:avLst/>
          </a:prstGeom>
          <a:ln>
            <a:solidFill>
              <a:schemeClr val="tx1"/>
            </a:solid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Text Box 15"/>
          <p:cNvSpPr txBox="1">
            <a:spLocks noChangeArrowheads="1"/>
          </p:cNvSpPr>
          <p:nvPr/>
        </p:nvSpPr>
        <p:spPr bwMode="auto">
          <a:xfrm>
            <a:off x="695324" y="117475"/>
            <a:ext cx="8448675" cy="532904"/>
          </a:xfrm>
          <a:prstGeom prst="rect">
            <a:avLst/>
          </a:prstGeom>
          <a:noFill/>
          <a:ln w="9525">
            <a:noFill/>
            <a:miter lim="800000"/>
            <a:headEnd/>
            <a:tailEnd/>
          </a:ln>
        </p:spPr>
        <p:txBody>
          <a:bodyPr wrap="square" lIns="40069" tIns="20035" rIns="40069" bIns="20035">
            <a:spAutoFit/>
          </a:bodyPr>
          <a:lstStyle/>
          <a:p>
            <a:pPr marL="261938" indent="-514350" algn="l"/>
            <a:r>
              <a:rPr lang="en-GB" sz="3200" b="1" spc="-60" dirty="0">
                <a:solidFill>
                  <a:srgbClr val="E3004A"/>
                </a:solidFill>
                <a:latin typeface="+mj-lt"/>
                <a:ea typeface="+mj-ea"/>
                <a:cs typeface="+mj-cs"/>
              </a:rPr>
              <a:t>Principles of species distribution modelling</a:t>
            </a:r>
          </a:p>
        </p:txBody>
      </p:sp>
      <p:sp>
        <p:nvSpPr>
          <p:cNvPr id="18" name="TextBox 17"/>
          <p:cNvSpPr txBox="1">
            <a:spLocks noChangeArrowheads="1"/>
          </p:cNvSpPr>
          <p:nvPr/>
        </p:nvSpPr>
        <p:spPr bwMode="auto">
          <a:xfrm>
            <a:off x="735013" y="1190357"/>
            <a:ext cx="8408987" cy="3108543"/>
          </a:xfrm>
          <a:prstGeom prst="rect">
            <a:avLst/>
          </a:prstGeom>
          <a:noFill/>
          <a:ln w="9525">
            <a:noFill/>
            <a:miter lim="800000"/>
            <a:headEnd/>
            <a:tailEnd/>
          </a:ln>
        </p:spPr>
        <p:txBody>
          <a:bodyPr wrap="square">
            <a:spAutoFit/>
          </a:bodyPr>
          <a:lstStyle/>
          <a:p>
            <a:pPr algn="l"/>
            <a:r>
              <a:rPr lang="en-GB" sz="2800" dirty="0" smtClean="0">
                <a:latin typeface="Calibri" pitchFamily="34" charset="0"/>
              </a:rPr>
              <a:t>Species Distribution Models (</a:t>
            </a:r>
            <a:r>
              <a:rPr lang="en-GB" sz="2800" dirty="0" err="1" smtClean="0">
                <a:latin typeface="Calibri" pitchFamily="34" charset="0"/>
              </a:rPr>
              <a:t>SDMs</a:t>
            </a:r>
            <a:r>
              <a:rPr lang="en-GB" sz="2800" dirty="0" smtClean="0">
                <a:latin typeface="Calibri" pitchFamily="34" charset="0"/>
              </a:rPr>
              <a:t>) use </a:t>
            </a:r>
            <a:r>
              <a:rPr lang="en-GB" sz="2800" dirty="0" smtClean="0">
                <a:solidFill>
                  <a:srgbClr val="E3004A"/>
                </a:solidFill>
                <a:latin typeface="Calibri" pitchFamily="34" charset="0"/>
              </a:rPr>
              <a:t>distributional information</a:t>
            </a:r>
            <a:r>
              <a:rPr lang="en-GB" sz="2800" dirty="0" smtClean="0">
                <a:latin typeface="Calibri" pitchFamily="34" charset="0"/>
              </a:rPr>
              <a:t> (</a:t>
            </a:r>
            <a:r>
              <a:rPr lang="en-GB" sz="2800" dirty="0" err="1" smtClean="0">
                <a:latin typeface="Calibri" pitchFamily="34" charset="0"/>
              </a:rPr>
              <a:t>georeferenced</a:t>
            </a:r>
            <a:r>
              <a:rPr lang="en-GB" sz="2800" dirty="0" smtClean="0">
                <a:latin typeface="Calibri" pitchFamily="34" charset="0"/>
              </a:rPr>
              <a:t> collections) in combination with </a:t>
            </a:r>
            <a:r>
              <a:rPr lang="en-GB" sz="2800" dirty="0" smtClean="0">
                <a:solidFill>
                  <a:srgbClr val="E3004A"/>
                </a:solidFill>
                <a:latin typeface="Calibri" pitchFamily="34" charset="0"/>
              </a:rPr>
              <a:t>environmental predictors</a:t>
            </a:r>
            <a:r>
              <a:rPr lang="en-GB" sz="2800" dirty="0" smtClean="0">
                <a:latin typeface="Calibri" pitchFamily="34" charset="0"/>
              </a:rPr>
              <a:t> to estimate the </a:t>
            </a:r>
            <a:r>
              <a:rPr lang="en-GB" sz="2800" dirty="0" smtClean="0">
                <a:solidFill>
                  <a:srgbClr val="E3004A"/>
                </a:solidFill>
                <a:latin typeface="Calibri" pitchFamily="34" charset="0"/>
              </a:rPr>
              <a:t>ecological niche</a:t>
            </a:r>
            <a:r>
              <a:rPr lang="en-GB" sz="2800" dirty="0" smtClean="0">
                <a:latin typeface="Calibri" pitchFamily="34" charset="0"/>
              </a:rPr>
              <a:t> and/or </a:t>
            </a:r>
            <a:r>
              <a:rPr lang="en-GB" sz="2800" dirty="0" smtClean="0">
                <a:solidFill>
                  <a:srgbClr val="E3004A"/>
                </a:solidFill>
                <a:latin typeface="Calibri" pitchFamily="34" charset="0"/>
              </a:rPr>
              <a:t>potential distribution </a:t>
            </a:r>
            <a:r>
              <a:rPr lang="en-GB" sz="2800" dirty="0" smtClean="0">
                <a:latin typeface="Calibri" pitchFamily="34" charset="0"/>
              </a:rPr>
              <a:t>of species.</a:t>
            </a:r>
          </a:p>
          <a:p>
            <a:pPr algn="l"/>
            <a:endParaRPr lang="en-GB" sz="2800" dirty="0" smtClean="0">
              <a:latin typeface="Calibri" pitchFamily="34" charset="0"/>
            </a:endParaRPr>
          </a:p>
          <a:p>
            <a:pPr marL="263525" indent="-263525" algn="l"/>
            <a:r>
              <a:rPr lang="en-GB" sz="2800" dirty="0" smtClean="0">
                <a:latin typeface="Calibri" pitchFamily="34" charset="0"/>
              </a:rPr>
              <a:t>A species niche consists of 3 classes of determinants:</a:t>
            </a:r>
          </a:p>
          <a:p>
            <a:pPr marL="971550" lvl="1" indent="-514350" algn="l">
              <a:buFont typeface="Arial" charset="0"/>
              <a:buAutoNum type="arabicPeriod"/>
            </a:pPr>
            <a:r>
              <a:rPr lang="en-GB" sz="2800" dirty="0" err="1" smtClean="0">
                <a:solidFill>
                  <a:srgbClr val="E3004A"/>
                </a:solidFill>
                <a:latin typeface="Calibri" pitchFamily="34" charset="0"/>
              </a:rPr>
              <a:t>Abiotic</a:t>
            </a:r>
            <a:r>
              <a:rPr lang="en-GB" sz="2800" dirty="0" smtClean="0">
                <a:latin typeface="Calibri" pitchFamily="34" charset="0"/>
              </a:rPr>
              <a:t> conditions, i.e. temperature, precipitation.</a:t>
            </a:r>
          </a:p>
        </p:txBody>
      </p:sp>
      <p:sp>
        <p:nvSpPr>
          <p:cNvPr id="19" name="TextBox 18"/>
          <p:cNvSpPr txBox="1"/>
          <p:nvPr/>
        </p:nvSpPr>
        <p:spPr>
          <a:xfrm>
            <a:off x="4605556" y="6451134"/>
            <a:ext cx="4353886" cy="307777"/>
          </a:xfrm>
          <a:prstGeom prst="rect">
            <a:avLst/>
          </a:prstGeom>
          <a:noFill/>
        </p:spPr>
        <p:txBody>
          <a:bodyPr wrap="square" rtlCol="0">
            <a:spAutoFit/>
          </a:bodyPr>
          <a:lstStyle/>
          <a:p>
            <a:pPr algn="r"/>
            <a:r>
              <a:rPr lang="en-GB" sz="1400" dirty="0" smtClean="0"/>
              <a:t>After: </a:t>
            </a:r>
            <a:r>
              <a:rPr lang="en-GB" sz="1400" dirty="0" err="1" smtClean="0"/>
              <a:t>Soberon</a:t>
            </a:r>
            <a:r>
              <a:rPr lang="en-GB" sz="1400" dirty="0" smtClean="0"/>
              <a:t> &amp; Peterson 2005 </a:t>
            </a:r>
            <a:r>
              <a:rPr lang="en-GB" sz="1400" dirty="0" err="1" smtClean="0"/>
              <a:t>Biod</a:t>
            </a:r>
            <a:r>
              <a:rPr lang="en-GB" sz="1400" dirty="0" smtClean="0"/>
              <a:t>. Inf. 2: 1-10</a:t>
            </a:r>
            <a:endParaRPr lang="nl-NL"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xEl>
                                              <p:pRg st="2" end="2"/>
                                            </p:txEl>
                                          </p:spTgt>
                                        </p:tgtEl>
                                        <p:attrNameLst>
                                          <p:attrName>style.visibility</p:attrName>
                                        </p:attrNameLst>
                                      </p:cBhvr>
                                      <p:to>
                                        <p:strVal val="visible"/>
                                      </p:to>
                                    </p:set>
                                    <p:anim calcmode="lin" valueType="num">
                                      <p:cBhvr additive="base">
                                        <p:cTn id="7" dur="500" fill="hold"/>
                                        <p:tgtEl>
                                          <p:spTgt spid="18">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
                                            <p:txEl>
                                              <p:pRg st="2" end="2"/>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8">
                                            <p:txEl>
                                              <p:pRg st="3" end="3"/>
                                            </p:txEl>
                                          </p:spTgt>
                                        </p:tgtEl>
                                        <p:attrNameLst>
                                          <p:attrName>style.visibility</p:attrName>
                                        </p:attrNameLst>
                                      </p:cBhvr>
                                      <p:to>
                                        <p:strVal val="visible"/>
                                      </p:to>
                                    </p:set>
                                    <p:anim calcmode="lin" valueType="num">
                                      <p:cBhvr additive="base">
                                        <p:cTn id="12" dur="500" fill="hold"/>
                                        <p:tgtEl>
                                          <p:spTgt spid="18">
                                            <p:txEl>
                                              <p:pRg st="3" end="3"/>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2.Diversity.DCA.v2.7.families.jpg"/>
          <p:cNvPicPr>
            <a:picLocks noChangeAspect="1"/>
          </p:cNvPicPr>
          <p:nvPr/>
        </p:nvPicPr>
        <p:blipFill>
          <a:blip r:embed="rId3" cstate="screen"/>
          <a:stretch>
            <a:fillRect/>
          </a:stretch>
        </p:blipFill>
        <p:spPr>
          <a:xfrm>
            <a:off x="755576" y="989937"/>
            <a:ext cx="7920000" cy="5463399"/>
          </a:xfrm>
          <a:prstGeom prst="rect">
            <a:avLst/>
          </a:prstGeom>
          <a:ln w="57150">
            <a:solidFill>
              <a:srgbClr val="E3004A"/>
            </a:solidFill>
          </a:ln>
          <a:effectLst>
            <a:outerShdw blurRad="292100" dist="139700" dir="2700000" algn="tl" rotWithShape="0">
              <a:srgbClr val="333333">
                <a:alpha val="65000"/>
              </a:srgbClr>
            </a:outerShdw>
          </a:effectLst>
        </p:spPr>
      </p:pic>
      <p:sp>
        <p:nvSpPr>
          <p:cNvPr id="4" name="Title 1"/>
          <p:cNvSpPr>
            <a:spLocks noGrp="1"/>
          </p:cNvSpPr>
          <p:nvPr>
            <p:ph type="title"/>
          </p:nvPr>
        </p:nvSpPr>
        <p:spPr>
          <a:xfrm>
            <a:off x="781200" y="403200"/>
            <a:ext cx="7895256" cy="957600"/>
          </a:xfrm>
        </p:spPr>
        <p:txBody>
          <a:bodyPr/>
          <a:lstStyle/>
          <a:p>
            <a:pPr algn="ctr"/>
            <a:r>
              <a:rPr lang="en-GB" b="0" dirty="0" smtClean="0">
                <a:solidFill>
                  <a:srgbClr val="E3004A"/>
                </a:solidFill>
              </a:rPr>
              <a:t>Overall biodiversity (n = 1297)</a:t>
            </a:r>
            <a:endParaRPr lang="en-GB" b="0" dirty="0">
              <a:solidFill>
                <a:srgbClr val="E3004A"/>
              </a:solidFill>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1.leguminosae.dca.v2.jpg"/>
          <p:cNvPicPr>
            <a:picLocks noChangeAspect="1"/>
          </p:cNvPicPr>
          <p:nvPr/>
        </p:nvPicPr>
        <p:blipFill>
          <a:blip r:embed="rId3" cstate="screen"/>
          <a:stretch>
            <a:fillRect/>
          </a:stretch>
        </p:blipFill>
        <p:spPr>
          <a:xfrm>
            <a:off x="755576" y="980728"/>
            <a:ext cx="7920000" cy="5463399"/>
          </a:xfrm>
          <a:prstGeom prst="rect">
            <a:avLst/>
          </a:prstGeom>
          <a:ln w="57150">
            <a:solidFill>
              <a:schemeClr val="accent6"/>
            </a:solidFill>
          </a:ln>
          <a:effectLst>
            <a:outerShdw blurRad="292100" dist="139700" dir="2700000" algn="tl" rotWithShape="0">
              <a:srgbClr val="333333">
                <a:alpha val="65000"/>
              </a:srgbClr>
            </a:outerShdw>
          </a:effectLst>
        </p:spPr>
      </p:pic>
      <p:sp>
        <p:nvSpPr>
          <p:cNvPr id="4" name="Title 1"/>
          <p:cNvSpPr>
            <a:spLocks noGrp="1"/>
          </p:cNvSpPr>
          <p:nvPr>
            <p:ph type="title"/>
          </p:nvPr>
        </p:nvSpPr>
        <p:spPr>
          <a:xfrm>
            <a:off x="781200" y="403200"/>
            <a:ext cx="7895256" cy="957600"/>
          </a:xfrm>
        </p:spPr>
        <p:txBody>
          <a:bodyPr/>
          <a:lstStyle/>
          <a:p>
            <a:pPr algn="ctr"/>
            <a:r>
              <a:rPr lang="en-GB" b="0" dirty="0" smtClean="0">
                <a:solidFill>
                  <a:srgbClr val="E3004A"/>
                </a:solidFill>
              </a:rPr>
              <a:t>Legumes (n = 423)</a:t>
            </a:r>
            <a:endParaRPr lang="en-GB" b="0" dirty="0">
              <a:solidFill>
                <a:srgbClr val="E3004A"/>
              </a:solidFill>
            </a:endParaRPr>
          </a:p>
        </p:txBody>
      </p:sp>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01474" y="2184692"/>
            <a:ext cx="4063180" cy="461665"/>
          </a:xfrm>
          <a:prstGeom prst="rect">
            <a:avLst/>
          </a:prstGeom>
          <a:noFill/>
        </p:spPr>
        <p:txBody>
          <a:bodyPr wrap="square" rtlCol="0">
            <a:spAutoFit/>
          </a:bodyPr>
          <a:lstStyle/>
          <a:p>
            <a:pPr algn="ctr"/>
            <a:r>
              <a:rPr lang="en-GB" sz="2400" b="1" dirty="0" smtClean="0">
                <a:solidFill>
                  <a:srgbClr val="E3004A"/>
                </a:solidFill>
              </a:rPr>
              <a:t>Diversity (n = 1297)</a:t>
            </a:r>
            <a:endParaRPr lang="en-GB" sz="2400" b="1" dirty="0">
              <a:solidFill>
                <a:srgbClr val="E3004A"/>
              </a:solidFill>
            </a:endParaRPr>
          </a:p>
        </p:txBody>
      </p:sp>
      <p:sp>
        <p:nvSpPr>
          <p:cNvPr id="6" name="TextBox 5"/>
          <p:cNvSpPr txBox="1"/>
          <p:nvPr/>
        </p:nvSpPr>
        <p:spPr>
          <a:xfrm>
            <a:off x="4834180" y="2180778"/>
            <a:ext cx="4058300" cy="461665"/>
          </a:xfrm>
          <a:prstGeom prst="rect">
            <a:avLst/>
          </a:prstGeom>
          <a:noFill/>
        </p:spPr>
        <p:txBody>
          <a:bodyPr wrap="square" rtlCol="0">
            <a:spAutoFit/>
          </a:bodyPr>
          <a:lstStyle/>
          <a:p>
            <a:pPr algn="ctr"/>
            <a:r>
              <a:rPr lang="en-GB" sz="2400" b="1" dirty="0" smtClean="0">
                <a:solidFill>
                  <a:schemeClr val="accent6"/>
                </a:solidFill>
              </a:rPr>
              <a:t>Legumes (n = 423)</a:t>
            </a:r>
            <a:endParaRPr lang="en-GB" sz="2400" b="1" dirty="0">
              <a:solidFill>
                <a:schemeClr val="accent6"/>
              </a:solidFill>
            </a:endParaRPr>
          </a:p>
        </p:txBody>
      </p:sp>
      <p:pic>
        <p:nvPicPr>
          <p:cNvPr id="7" name="Picture 6" descr="Fig2.Diversity.DCA.v2.7.families.jpg"/>
          <p:cNvPicPr>
            <a:picLocks noChangeAspect="1"/>
          </p:cNvPicPr>
          <p:nvPr/>
        </p:nvPicPr>
        <p:blipFill>
          <a:blip r:embed="rId3" cstate="screen"/>
          <a:stretch>
            <a:fillRect/>
          </a:stretch>
        </p:blipFill>
        <p:spPr>
          <a:xfrm>
            <a:off x="755576" y="2708920"/>
            <a:ext cx="3960000" cy="2731700"/>
          </a:xfrm>
          <a:prstGeom prst="rect">
            <a:avLst/>
          </a:prstGeom>
          <a:ln w="57150">
            <a:solidFill>
              <a:srgbClr val="E3004A"/>
            </a:solidFill>
          </a:ln>
          <a:effectLst>
            <a:outerShdw blurRad="292100" dist="139700" dir="2700000" algn="tl" rotWithShape="0">
              <a:srgbClr val="333333">
                <a:alpha val="65000"/>
              </a:srgbClr>
            </a:outerShdw>
          </a:effectLst>
        </p:spPr>
      </p:pic>
      <p:pic>
        <p:nvPicPr>
          <p:cNvPr id="8" name="Picture 7" descr="Fig1.leguminosae.dca.v2.jpg"/>
          <p:cNvPicPr>
            <a:picLocks noChangeAspect="1"/>
          </p:cNvPicPr>
          <p:nvPr/>
        </p:nvPicPr>
        <p:blipFill>
          <a:blip r:embed="rId4" cstate="screen"/>
          <a:stretch>
            <a:fillRect/>
          </a:stretch>
        </p:blipFill>
        <p:spPr>
          <a:xfrm>
            <a:off x="4890181" y="2708920"/>
            <a:ext cx="3960000" cy="2731700"/>
          </a:xfrm>
          <a:prstGeom prst="rect">
            <a:avLst/>
          </a:prstGeom>
          <a:ln w="57150">
            <a:solidFill>
              <a:schemeClr val="accent6"/>
            </a:solidFill>
          </a:ln>
          <a:effectLst>
            <a:outerShdw blurRad="292100" dist="139700" dir="2700000" algn="tl" rotWithShape="0">
              <a:srgbClr val="333333">
                <a:alpha val="65000"/>
              </a:srgbClr>
            </a:outerShdw>
          </a:effectLst>
        </p:spPr>
      </p:pic>
      <p:sp>
        <p:nvSpPr>
          <p:cNvPr id="9" name="TextBox 8"/>
          <p:cNvSpPr txBox="1"/>
          <p:nvPr/>
        </p:nvSpPr>
        <p:spPr>
          <a:xfrm>
            <a:off x="683568" y="1556792"/>
            <a:ext cx="8208912" cy="369332"/>
          </a:xfrm>
          <a:prstGeom prst="rect">
            <a:avLst/>
          </a:prstGeom>
          <a:noFill/>
        </p:spPr>
        <p:txBody>
          <a:bodyPr wrap="square" rtlCol="0">
            <a:spAutoFit/>
          </a:bodyPr>
          <a:lstStyle/>
          <a:p>
            <a:pPr algn="ctr"/>
            <a:r>
              <a:rPr lang="en-GB" dirty="0" smtClean="0">
                <a:solidFill>
                  <a:srgbClr val="E3004A"/>
                </a:solidFill>
              </a:rPr>
              <a:t>Diversity</a:t>
            </a:r>
            <a:r>
              <a:rPr lang="en-GB" dirty="0" smtClean="0"/>
              <a:t> = 265.93 + 0.45 × </a:t>
            </a:r>
            <a:r>
              <a:rPr lang="en-GB" dirty="0" smtClean="0">
                <a:solidFill>
                  <a:schemeClr val="accent6"/>
                </a:solidFill>
              </a:rPr>
              <a:t>Legumes </a:t>
            </a:r>
            <a:r>
              <a:rPr lang="en-GB" dirty="0" smtClean="0"/>
              <a:t>(</a:t>
            </a:r>
            <a:r>
              <a:rPr lang="en-GB" i="1" dirty="0" smtClean="0"/>
              <a:t>p</a:t>
            </a:r>
            <a:r>
              <a:rPr lang="en-GB" dirty="0" smtClean="0"/>
              <a:t>&lt;0.001; R</a:t>
            </a:r>
            <a:r>
              <a:rPr lang="en-GB" baseline="30000" dirty="0" smtClean="0"/>
              <a:t>2 </a:t>
            </a:r>
            <a:r>
              <a:rPr lang="en-GB" dirty="0" err="1" smtClean="0"/>
              <a:t>adj</a:t>
            </a:r>
            <a:r>
              <a:rPr lang="en-GB" dirty="0" smtClean="0"/>
              <a:t> = </a:t>
            </a:r>
            <a:r>
              <a:rPr lang="en-GB" b="1" dirty="0" smtClean="0"/>
              <a:t>0.012</a:t>
            </a:r>
            <a:r>
              <a:rPr lang="en-GB" dirty="0" smtClean="0"/>
              <a:t>)</a:t>
            </a:r>
            <a:endParaRPr lang="nl-NL" dirty="0"/>
          </a:p>
        </p:txBody>
      </p:sp>
      <p:pic>
        <p:nvPicPr>
          <p:cNvPr id="10" name="Picture 1"/>
          <p:cNvPicPr>
            <a:picLocks noChangeAspect="1" noChangeArrowheads="1"/>
          </p:cNvPicPr>
          <p:nvPr/>
        </p:nvPicPr>
        <p:blipFill>
          <a:blip r:embed="rId5" cstate="screen"/>
          <a:srcRect/>
          <a:stretch>
            <a:fillRect/>
          </a:stretch>
        </p:blipFill>
        <p:spPr bwMode="auto">
          <a:xfrm>
            <a:off x="684480" y="594770"/>
            <a:ext cx="8208000" cy="745998"/>
          </a:xfrm>
          <a:prstGeom prst="rect">
            <a:avLst/>
          </a:prstGeom>
          <a:noFill/>
          <a:ln w="9525">
            <a:noFill/>
            <a:miter lim="800000"/>
            <a:headEnd/>
            <a:tailEnd/>
          </a:ln>
        </p:spPr>
      </p:pic>
      <p:sp>
        <p:nvSpPr>
          <p:cNvPr id="11" name="Oval 10"/>
          <p:cNvSpPr/>
          <p:nvPr/>
        </p:nvSpPr>
        <p:spPr>
          <a:xfrm>
            <a:off x="7219706" y="1449421"/>
            <a:ext cx="792088" cy="57606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2000"/>
                                        <p:tgtEl>
                                          <p:spTgt spid="9"/>
                                        </p:tgtEl>
                                      </p:cBhvr>
                                    </p:animEffect>
                                  </p:childTnLst>
                                </p:cTn>
                              </p:par>
                            </p:childTnLst>
                          </p:cTn>
                        </p:par>
                        <p:par>
                          <p:cTn id="12" fill="hold">
                            <p:stCondLst>
                              <p:cond delay="4000"/>
                            </p:stCondLst>
                            <p:childTnLst>
                              <p:par>
                                <p:cTn id="13" presetID="34"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 from="(-#ppt_w/2)" to="(#ppt_x)" calcmode="lin" valueType="num">
                                      <p:cBhvr>
                                        <p:cTn id="15" dur="600" fill="hold">
                                          <p:stCondLst>
                                            <p:cond delay="0"/>
                                          </p:stCondLst>
                                        </p:cTn>
                                        <p:tgtEl>
                                          <p:spTgt spid="11"/>
                                        </p:tgtEl>
                                        <p:attrNameLst>
                                          <p:attrName>ppt_x</p:attrName>
                                        </p:attrNameLst>
                                      </p:cBhvr>
                                    </p:anim>
                                    <p:anim from="0" to="-1.0" calcmode="lin" valueType="num">
                                      <p:cBhvr>
                                        <p:cTn id="16" dur="200" decel="50000" autoRev="1" fill="hold">
                                          <p:stCondLst>
                                            <p:cond delay="600"/>
                                          </p:stCondLst>
                                        </p:cTn>
                                        <p:tgtEl>
                                          <p:spTgt spid="11"/>
                                        </p:tgtEl>
                                        <p:attrNameLst>
                                          <p:attrName>xshear</p:attrName>
                                        </p:attrNameLst>
                                      </p:cBhvr>
                                    </p:anim>
                                    <p:animScale>
                                      <p:cBhvr>
                                        <p:cTn id="17" dur="200" decel="100000" autoRev="1" fill="hold">
                                          <p:stCondLst>
                                            <p:cond delay="600"/>
                                          </p:stCondLst>
                                        </p:cTn>
                                        <p:tgtEl>
                                          <p:spTgt spid="11"/>
                                        </p:tgtEl>
                                      </p:cBhvr>
                                      <p:from x="100000" y="100000"/>
                                      <p:to x="80000" y="100000"/>
                                    </p:animScale>
                                    <p:anim by="(#ppt_h/3+#ppt_w*0.1)" calcmode="lin" valueType="num">
                                      <p:cBhvr additive="sum">
                                        <p:cTn id="18" dur="200" decel="100000" autoRev="1" fill="hold">
                                          <p:stCondLst>
                                            <p:cond delay="600"/>
                                          </p:stCondLst>
                                        </p:cTn>
                                        <p:tgtEl>
                                          <p:spTgt spid="11"/>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leguminosae.H.dca.v2.jpg"/>
          <p:cNvPicPr>
            <a:picLocks noChangeAspect="1"/>
          </p:cNvPicPr>
          <p:nvPr/>
        </p:nvPicPr>
        <p:blipFill>
          <a:blip r:embed="rId3" cstate="screen"/>
          <a:stretch>
            <a:fillRect/>
          </a:stretch>
        </p:blipFill>
        <p:spPr>
          <a:xfrm>
            <a:off x="611560" y="3861048"/>
            <a:ext cx="3960000" cy="2731699"/>
          </a:xfrm>
          <a:prstGeom prst="rect">
            <a:avLst/>
          </a:prstGeom>
        </p:spPr>
      </p:pic>
      <p:pic>
        <p:nvPicPr>
          <p:cNvPr id="9" name="Picture 8" descr="leguminosae.Misc.dca.v2.jpg"/>
          <p:cNvPicPr>
            <a:picLocks noChangeAspect="1"/>
          </p:cNvPicPr>
          <p:nvPr/>
        </p:nvPicPr>
        <p:blipFill>
          <a:blip r:embed="rId4" cstate="screen"/>
          <a:stretch>
            <a:fillRect/>
          </a:stretch>
        </p:blipFill>
        <p:spPr>
          <a:xfrm>
            <a:off x="4482086" y="3867344"/>
            <a:ext cx="3960000" cy="2731699"/>
          </a:xfrm>
          <a:prstGeom prst="rect">
            <a:avLst/>
          </a:prstGeom>
        </p:spPr>
      </p:pic>
      <p:grpSp>
        <p:nvGrpSpPr>
          <p:cNvPr id="2" name="Group 11"/>
          <p:cNvGrpSpPr/>
          <p:nvPr/>
        </p:nvGrpSpPr>
        <p:grpSpPr>
          <a:xfrm>
            <a:off x="611560" y="188640"/>
            <a:ext cx="7848432" cy="3124237"/>
            <a:chOff x="611560" y="764704"/>
            <a:chExt cx="7848432" cy="3124237"/>
          </a:xfrm>
        </p:grpSpPr>
        <p:pic>
          <p:nvPicPr>
            <p:cNvPr id="6" name="Picture 5" descr="leguminosae.T.dca.v2.jpg"/>
            <p:cNvPicPr>
              <a:picLocks noChangeAspect="1"/>
            </p:cNvPicPr>
            <p:nvPr/>
          </p:nvPicPr>
          <p:blipFill>
            <a:blip r:embed="rId5" cstate="screen"/>
            <a:stretch>
              <a:fillRect/>
            </a:stretch>
          </p:blipFill>
          <p:spPr>
            <a:xfrm>
              <a:off x="614042" y="1154993"/>
              <a:ext cx="3960000" cy="2731699"/>
            </a:xfrm>
            <a:prstGeom prst="rect">
              <a:avLst/>
            </a:prstGeom>
          </p:spPr>
        </p:pic>
        <p:pic>
          <p:nvPicPr>
            <p:cNvPr id="8" name="Picture 7" descr="leguminosae.L.dca.v2.jpg"/>
            <p:cNvPicPr>
              <a:picLocks noChangeAspect="1"/>
            </p:cNvPicPr>
            <p:nvPr/>
          </p:nvPicPr>
          <p:blipFill>
            <a:blip r:embed="rId6" cstate="screen"/>
            <a:stretch>
              <a:fillRect/>
            </a:stretch>
          </p:blipFill>
          <p:spPr>
            <a:xfrm>
              <a:off x="4486117" y="1157242"/>
              <a:ext cx="3960000" cy="2731699"/>
            </a:xfrm>
            <a:prstGeom prst="rect">
              <a:avLst/>
            </a:prstGeom>
          </p:spPr>
        </p:pic>
        <p:sp>
          <p:nvSpPr>
            <p:cNvPr id="10" name="TextBox 9"/>
            <p:cNvSpPr txBox="1"/>
            <p:nvPr/>
          </p:nvSpPr>
          <p:spPr>
            <a:xfrm>
              <a:off x="611560" y="764704"/>
              <a:ext cx="3960000" cy="461665"/>
            </a:xfrm>
            <a:prstGeom prst="rect">
              <a:avLst/>
            </a:prstGeom>
            <a:noFill/>
          </p:spPr>
          <p:txBody>
            <a:bodyPr wrap="square" rtlCol="0">
              <a:spAutoFit/>
            </a:bodyPr>
            <a:lstStyle/>
            <a:p>
              <a:pPr algn="ctr"/>
              <a:r>
                <a:rPr lang="en-GB" sz="2400" b="1" dirty="0" smtClean="0">
                  <a:solidFill>
                    <a:schemeClr val="accent6"/>
                  </a:solidFill>
                </a:rPr>
                <a:t>Trees (n = 120)</a:t>
              </a:r>
              <a:endParaRPr lang="en-GB" sz="2400" b="1" dirty="0">
                <a:solidFill>
                  <a:schemeClr val="accent6"/>
                </a:solidFill>
              </a:endParaRPr>
            </a:p>
          </p:txBody>
        </p:sp>
        <p:sp>
          <p:nvSpPr>
            <p:cNvPr id="11" name="TextBox 10"/>
            <p:cNvSpPr txBox="1"/>
            <p:nvPr/>
          </p:nvSpPr>
          <p:spPr>
            <a:xfrm>
              <a:off x="4499992" y="764704"/>
              <a:ext cx="3960000" cy="461665"/>
            </a:xfrm>
            <a:prstGeom prst="rect">
              <a:avLst/>
            </a:prstGeom>
            <a:noFill/>
          </p:spPr>
          <p:txBody>
            <a:bodyPr wrap="square" rtlCol="0">
              <a:spAutoFit/>
            </a:bodyPr>
            <a:lstStyle/>
            <a:p>
              <a:pPr algn="ctr"/>
              <a:r>
                <a:rPr lang="en-GB" sz="2400" b="1" dirty="0" smtClean="0">
                  <a:solidFill>
                    <a:schemeClr val="accent6"/>
                  </a:solidFill>
                </a:rPr>
                <a:t>Lianas (n = 124)</a:t>
              </a:r>
              <a:endParaRPr lang="en-GB" sz="2400" b="1" dirty="0">
                <a:solidFill>
                  <a:schemeClr val="accent6"/>
                </a:solidFill>
              </a:endParaRPr>
            </a:p>
          </p:txBody>
        </p:sp>
      </p:grpSp>
      <p:sp>
        <p:nvSpPr>
          <p:cNvPr id="14" name="TextBox 13"/>
          <p:cNvSpPr txBox="1"/>
          <p:nvPr/>
        </p:nvSpPr>
        <p:spPr>
          <a:xfrm>
            <a:off x="611560" y="3429000"/>
            <a:ext cx="3960000" cy="461665"/>
          </a:xfrm>
          <a:prstGeom prst="rect">
            <a:avLst/>
          </a:prstGeom>
          <a:noFill/>
        </p:spPr>
        <p:txBody>
          <a:bodyPr wrap="square" rtlCol="0">
            <a:spAutoFit/>
          </a:bodyPr>
          <a:lstStyle/>
          <a:p>
            <a:pPr algn="ctr"/>
            <a:r>
              <a:rPr lang="en-GB" sz="2400" b="1" dirty="0" smtClean="0">
                <a:solidFill>
                  <a:schemeClr val="accent6"/>
                </a:solidFill>
              </a:rPr>
              <a:t>Herbs (n = 83)</a:t>
            </a:r>
            <a:endParaRPr lang="en-GB" sz="2400" b="1" dirty="0">
              <a:solidFill>
                <a:schemeClr val="accent6"/>
              </a:solidFill>
            </a:endParaRPr>
          </a:p>
        </p:txBody>
      </p:sp>
      <p:sp>
        <p:nvSpPr>
          <p:cNvPr id="15" name="TextBox 14"/>
          <p:cNvSpPr txBox="1"/>
          <p:nvPr/>
        </p:nvSpPr>
        <p:spPr>
          <a:xfrm>
            <a:off x="4500432" y="3429000"/>
            <a:ext cx="3960000" cy="461665"/>
          </a:xfrm>
          <a:prstGeom prst="rect">
            <a:avLst/>
          </a:prstGeom>
          <a:noFill/>
        </p:spPr>
        <p:txBody>
          <a:bodyPr wrap="square" rtlCol="0">
            <a:spAutoFit/>
          </a:bodyPr>
          <a:lstStyle/>
          <a:p>
            <a:pPr algn="ctr"/>
            <a:r>
              <a:rPr lang="en-GB" sz="2400" b="1" dirty="0" smtClean="0">
                <a:solidFill>
                  <a:schemeClr val="accent6"/>
                </a:solidFill>
              </a:rPr>
              <a:t>Misc. (n = 96)</a:t>
            </a:r>
            <a:endParaRPr lang="en-GB" sz="2400" b="1" dirty="0">
              <a:solidFill>
                <a:schemeClr val="accent6"/>
              </a:solidFill>
            </a:endParaRPr>
          </a:p>
        </p:txBody>
      </p:sp>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11560" y="260648"/>
            <a:ext cx="8352928" cy="923330"/>
          </a:xfrm>
          <a:prstGeom prst="rect">
            <a:avLst/>
          </a:prstGeom>
          <a:noFill/>
        </p:spPr>
        <p:txBody>
          <a:bodyPr wrap="square" rtlCol="0">
            <a:spAutoFit/>
          </a:bodyPr>
          <a:lstStyle/>
          <a:p>
            <a:r>
              <a:rPr lang="en-GB" b="1" dirty="0" smtClean="0">
                <a:solidFill>
                  <a:srgbClr val="E3004A"/>
                </a:solidFill>
              </a:rPr>
              <a:t>Diversity</a:t>
            </a:r>
            <a:r>
              <a:rPr lang="en-GB" b="1" dirty="0" smtClean="0"/>
              <a:t> = 119.90 + (10.67 × lianas) – (0.37 × herbs) – (5.06 × misc.)</a:t>
            </a:r>
            <a:br>
              <a:rPr lang="en-GB" b="1" dirty="0" smtClean="0"/>
            </a:br>
            <a:r>
              <a:rPr lang="en-GB" b="1" dirty="0" smtClean="0"/>
              <a:t/>
            </a:r>
            <a:br>
              <a:rPr lang="en-GB" b="1" dirty="0" smtClean="0"/>
            </a:br>
            <a:r>
              <a:rPr lang="en-GB" dirty="0" smtClean="0"/>
              <a:t>(</a:t>
            </a:r>
            <a:r>
              <a:rPr lang="en-GB" i="1" dirty="0" smtClean="0"/>
              <a:t>p</a:t>
            </a:r>
            <a:r>
              <a:rPr lang="en-GB" dirty="0" smtClean="0"/>
              <a:t>&lt;0.001; R</a:t>
            </a:r>
            <a:r>
              <a:rPr lang="en-GB" baseline="30000" dirty="0" smtClean="0"/>
              <a:t>2 </a:t>
            </a:r>
            <a:r>
              <a:rPr lang="en-GB" dirty="0" err="1" smtClean="0"/>
              <a:t>adj</a:t>
            </a:r>
            <a:r>
              <a:rPr lang="en-GB" dirty="0" smtClean="0"/>
              <a:t> = 0.783)</a:t>
            </a:r>
            <a:endParaRPr lang="nl-NL" dirty="0"/>
          </a:p>
        </p:txBody>
      </p:sp>
      <p:pic>
        <p:nvPicPr>
          <p:cNvPr id="71681" name="Picture 1"/>
          <p:cNvPicPr>
            <a:picLocks noChangeAspect="1" noChangeArrowheads="1"/>
          </p:cNvPicPr>
          <p:nvPr/>
        </p:nvPicPr>
        <p:blipFill>
          <a:blip r:embed="rId2" cstate="screen"/>
          <a:srcRect/>
          <a:stretch>
            <a:fillRect/>
          </a:stretch>
        </p:blipFill>
        <p:spPr bwMode="auto">
          <a:xfrm>
            <a:off x="611560" y="1397329"/>
            <a:ext cx="8429206" cy="4767975"/>
          </a:xfrm>
          <a:prstGeom prst="rect">
            <a:avLst/>
          </a:prstGeom>
          <a:ln>
            <a:solidFill>
              <a:schemeClr val="tx1"/>
            </a:solidFill>
          </a:ln>
          <a:effectLst>
            <a:outerShdw blurRad="292100" dist="139700" dir="2700000" algn="tl" rotWithShape="0">
              <a:srgbClr val="333333">
                <a:alpha val="65000"/>
              </a:srgbClr>
            </a:outerShdw>
          </a:effectLst>
        </p:spPr>
      </p:pic>
      <p:sp>
        <p:nvSpPr>
          <p:cNvPr id="7" name="Rectangle 6"/>
          <p:cNvSpPr/>
          <p:nvPr/>
        </p:nvSpPr>
        <p:spPr>
          <a:xfrm>
            <a:off x="7720580" y="2670475"/>
            <a:ext cx="432048" cy="216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745354" y="5274612"/>
            <a:ext cx="432048" cy="2160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541168" y="713900"/>
            <a:ext cx="792088" cy="576064"/>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766337" y="5466828"/>
            <a:ext cx="613426" cy="6910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000"/>
                                        <p:tgtEl>
                                          <p:spTgt spid="8"/>
                                        </p:tgtEl>
                                      </p:cBhvr>
                                    </p:animEffect>
                                  </p:childTnLst>
                                </p:cTn>
                              </p:par>
                            </p:childTnLst>
                          </p:cTn>
                        </p:par>
                        <p:par>
                          <p:cTn id="12" fill="hold">
                            <p:stCondLst>
                              <p:cond delay="4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20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000"/>
                                        <p:tgtEl>
                                          <p:spTgt spid="6"/>
                                        </p:tgtEl>
                                      </p:cBhvr>
                                    </p:animEffect>
                                  </p:childTnLst>
                                </p:cTn>
                              </p:par>
                            </p:childTnLst>
                          </p:cTn>
                        </p:par>
                        <p:par>
                          <p:cTn id="21" fill="hold">
                            <p:stCondLst>
                              <p:cond delay="2000"/>
                            </p:stCondLst>
                            <p:childTnLst>
                              <p:par>
                                <p:cTn id="22" presetID="34" presetClass="entr" presetSubtype="0"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 from="(-#ppt_w/2)" to="(#ppt_x)" calcmode="lin" valueType="num">
                                      <p:cBhvr>
                                        <p:cTn id="24" dur="600" fill="hold">
                                          <p:stCondLst>
                                            <p:cond delay="0"/>
                                          </p:stCondLst>
                                        </p:cTn>
                                        <p:tgtEl>
                                          <p:spTgt spid="9"/>
                                        </p:tgtEl>
                                        <p:attrNameLst>
                                          <p:attrName>ppt_x</p:attrName>
                                        </p:attrNameLst>
                                      </p:cBhvr>
                                    </p:anim>
                                    <p:anim from="0" to="-1.0" calcmode="lin" valueType="num">
                                      <p:cBhvr>
                                        <p:cTn id="25" dur="200" decel="50000" autoRev="1" fill="hold">
                                          <p:stCondLst>
                                            <p:cond delay="600"/>
                                          </p:stCondLst>
                                        </p:cTn>
                                        <p:tgtEl>
                                          <p:spTgt spid="9"/>
                                        </p:tgtEl>
                                        <p:attrNameLst>
                                          <p:attrName>xshear</p:attrName>
                                        </p:attrNameLst>
                                      </p:cBhvr>
                                    </p:anim>
                                    <p:animScale>
                                      <p:cBhvr>
                                        <p:cTn id="26" dur="200" decel="100000" autoRev="1" fill="hold">
                                          <p:stCondLst>
                                            <p:cond delay="600"/>
                                          </p:stCondLst>
                                        </p:cTn>
                                        <p:tgtEl>
                                          <p:spTgt spid="9"/>
                                        </p:tgtEl>
                                      </p:cBhvr>
                                      <p:from x="100000" y="100000"/>
                                      <p:to x="80000" y="100000"/>
                                    </p:animScale>
                                    <p:anim by="(#ppt_h/3+#ppt_w*0.1)" calcmode="lin" valueType="num">
                                      <p:cBhvr additive="sum">
                                        <p:cTn id="27" dur="200" decel="100000" autoRev="1" fill="hold">
                                          <p:stCondLst>
                                            <p:cond delay="600"/>
                                          </p:stCondLst>
                                        </p:cTn>
                                        <p:tgtEl>
                                          <p:spTgt spid="9"/>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animBg="1"/>
      <p:bldP spid="10"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g3.residuals.lm.7fam.vs.legumes.jpg"/>
          <p:cNvPicPr>
            <a:picLocks noChangeAspect="1"/>
          </p:cNvPicPr>
          <p:nvPr/>
        </p:nvPicPr>
        <p:blipFill>
          <a:blip r:embed="rId2" cstate="screen"/>
          <a:stretch>
            <a:fillRect/>
          </a:stretch>
        </p:blipFill>
        <p:spPr>
          <a:xfrm>
            <a:off x="756456" y="989937"/>
            <a:ext cx="7920000" cy="5463399"/>
          </a:xfrm>
          <a:prstGeom prst="rect">
            <a:avLst/>
          </a:prstGeom>
          <a:ln>
            <a:solidFill>
              <a:schemeClr val="tx1"/>
            </a:solidFill>
          </a:ln>
          <a:effectLst>
            <a:outerShdw blurRad="292100" dist="139700" dir="2700000" algn="tl" rotWithShape="0">
              <a:srgbClr val="333333">
                <a:alpha val="65000"/>
              </a:srgbClr>
            </a:outerShdw>
          </a:effectLst>
        </p:spPr>
      </p:pic>
      <p:sp>
        <p:nvSpPr>
          <p:cNvPr id="6" name="Title 1"/>
          <p:cNvSpPr>
            <a:spLocks noGrp="1"/>
          </p:cNvSpPr>
          <p:nvPr>
            <p:ph type="title"/>
          </p:nvPr>
        </p:nvSpPr>
        <p:spPr>
          <a:xfrm>
            <a:off x="781200" y="403200"/>
            <a:ext cx="7895256" cy="957600"/>
          </a:xfrm>
        </p:spPr>
        <p:txBody>
          <a:bodyPr/>
          <a:lstStyle/>
          <a:p>
            <a:pPr algn="ctr"/>
            <a:r>
              <a:rPr lang="en-GB" b="0" dirty="0" smtClean="0">
                <a:solidFill>
                  <a:srgbClr val="E3004A"/>
                </a:solidFill>
              </a:rPr>
              <a:t>Residuals - Diversity ~ Legumes</a:t>
            </a:r>
            <a:endParaRPr lang="en-GB" b="0" dirty="0">
              <a:solidFill>
                <a:srgbClr val="E3004A"/>
              </a:solidFill>
            </a:endParaRPr>
          </a:p>
        </p:txBody>
      </p:sp>
    </p:spTree>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192" y="116632"/>
            <a:ext cx="7823248" cy="505520"/>
          </a:xfrm>
        </p:spPr>
        <p:txBody>
          <a:bodyPr/>
          <a:lstStyle/>
          <a:p>
            <a:r>
              <a:rPr lang="en-GB" dirty="0" smtClean="0"/>
              <a:t>SDMs – community level</a:t>
            </a:r>
            <a:endParaRPr lang="nl-NL" dirty="0"/>
          </a:p>
        </p:txBody>
      </p:sp>
      <p:sp>
        <p:nvSpPr>
          <p:cNvPr id="3" name="Content Placeholder 2"/>
          <p:cNvSpPr>
            <a:spLocks noGrp="1"/>
          </p:cNvSpPr>
          <p:nvPr>
            <p:ph idx="1"/>
          </p:nvPr>
        </p:nvSpPr>
        <p:spPr>
          <a:xfrm>
            <a:off x="770400" y="692696"/>
            <a:ext cx="8194088" cy="5904656"/>
          </a:xfrm>
        </p:spPr>
        <p:txBody>
          <a:bodyPr/>
          <a:lstStyle/>
          <a:p>
            <a:pPr marL="182563" lvl="2" indent="-182563"/>
            <a:r>
              <a:rPr lang="en-GB" sz="1800" dirty="0" smtClean="0"/>
              <a:t>Biogeography / floristic </a:t>
            </a:r>
            <a:r>
              <a:rPr lang="en-GB" sz="1800" dirty="0" err="1" smtClean="0"/>
              <a:t>regios</a:t>
            </a:r>
            <a:r>
              <a:rPr lang="en-GB" sz="1800" dirty="0" smtClean="0"/>
              <a:t> (N. </a:t>
            </a:r>
            <a:r>
              <a:rPr lang="en-GB" sz="1800" dirty="0" err="1" smtClean="0"/>
              <a:t>Raes</a:t>
            </a:r>
            <a:r>
              <a:rPr lang="en-GB" sz="1800" dirty="0" smtClean="0"/>
              <a:t>)</a:t>
            </a:r>
          </a:p>
          <a:p>
            <a:pPr marL="539750" lvl="2" indent="-365125">
              <a:buFont typeface="Arial" pitchFamily="34" charset="0"/>
              <a:buChar char="►"/>
            </a:pPr>
            <a:endParaRPr lang="nl-NL" sz="1800" dirty="0" err="1" smtClean="0"/>
          </a:p>
        </p:txBody>
      </p:sp>
      <p:pic>
        <p:nvPicPr>
          <p:cNvPr id="5" name="Picture 22" descr="S_agami_01.jp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66280" y="1020626"/>
            <a:ext cx="2159000" cy="2381250"/>
          </a:xfrm>
          <a:prstGeom prst="rect">
            <a:avLst/>
          </a:prstGeom>
          <a:ln>
            <a:solidFill>
              <a:schemeClr val="tx1"/>
            </a:solidFill>
          </a:ln>
          <a:effectLst>
            <a:outerShdw blurRad="292100" dist="139700" dir="2700000" algn="tl" rotWithShape="0">
              <a:srgbClr val="333333">
                <a:alpha val="65000"/>
              </a:srgbClr>
            </a:outerShdw>
          </a:effectLst>
        </p:spPr>
      </p:pic>
      <p:pic>
        <p:nvPicPr>
          <p:cNvPr id="7" name="Picture 29" descr="S_albida_01.jp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771392" y="1025388"/>
            <a:ext cx="2159000" cy="2381250"/>
          </a:xfrm>
          <a:prstGeom prst="rect">
            <a:avLst/>
          </a:prstGeom>
          <a:ln>
            <a:solidFill>
              <a:schemeClr val="tx1"/>
            </a:solidFill>
          </a:ln>
          <a:effectLst>
            <a:outerShdw blurRad="292100" dist="139700" dir="2700000" algn="tl" rotWithShape="0">
              <a:srgbClr val="333333">
                <a:alpha val="65000"/>
              </a:srgbClr>
            </a:outerShdw>
          </a:effectLst>
        </p:spPr>
      </p:pic>
      <p:pic>
        <p:nvPicPr>
          <p:cNvPr id="8" name="Picture 30" descr="S_argentifolia_01.jpg"/>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581267" y="1025388"/>
            <a:ext cx="2160588" cy="2381250"/>
          </a:xfrm>
          <a:prstGeom prst="rect">
            <a:avLst/>
          </a:prstGeom>
          <a:ln>
            <a:solidFill>
              <a:schemeClr val="tx1"/>
            </a:solidFill>
          </a:ln>
          <a:effectLst>
            <a:outerShdw blurRad="292100" dist="139700" dir="2700000" algn="tl" rotWithShape="0">
              <a:srgbClr val="333333">
                <a:alpha val="65000"/>
              </a:srgbClr>
            </a:outerShdw>
          </a:effectLst>
        </p:spPr>
      </p:pic>
      <p:graphicFrame>
        <p:nvGraphicFramePr>
          <p:cNvPr id="9" name="Table 8"/>
          <p:cNvGraphicFramePr>
            <a:graphicFrameLocks noGrp="1"/>
          </p:cNvGraphicFramePr>
          <p:nvPr/>
        </p:nvGraphicFramePr>
        <p:xfrm>
          <a:off x="959930" y="3795576"/>
          <a:ext cx="7788534" cy="2873784"/>
        </p:xfrm>
        <a:graphic>
          <a:graphicData uri="http://schemas.openxmlformats.org/drawingml/2006/table">
            <a:tbl>
              <a:tblPr firstRow="1" bandRow="1">
                <a:tableStyleId>{93296810-A885-4BE3-A3E7-6D5BEEA58F35}</a:tableStyleId>
              </a:tblPr>
              <a:tblGrid>
                <a:gridCol w="1298089"/>
                <a:gridCol w="1298089"/>
                <a:gridCol w="1298089"/>
                <a:gridCol w="1298089"/>
                <a:gridCol w="1298089"/>
                <a:gridCol w="1298089"/>
              </a:tblGrid>
              <a:tr h="478964">
                <a:tc>
                  <a:txBody>
                    <a:bodyPr/>
                    <a:lstStyle/>
                    <a:p>
                      <a:r>
                        <a:rPr lang="en-GB" dirty="0" smtClean="0"/>
                        <a:t>Species</a:t>
                      </a:r>
                      <a:endParaRPr lang="en-GB" dirty="0"/>
                    </a:p>
                  </a:txBody>
                  <a:tcPr/>
                </a:tc>
                <a:tc>
                  <a:txBody>
                    <a:bodyPr/>
                    <a:lstStyle/>
                    <a:p>
                      <a:pPr algn="ctr"/>
                      <a:r>
                        <a:rPr lang="en-GB" dirty="0" smtClean="0"/>
                        <a:t>Sp. 1</a:t>
                      </a:r>
                      <a:endParaRPr lang="en-GB" dirty="0"/>
                    </a:p>
                  </a:txBody>
                  <a:tcPr/>
                </a:tc>
                <a:tc>
                  <a:txBody>
                    <a:bodyPr/>
                    <a:lstStyle/>
                    <a:p>
                      <a:pPr algn="ctr"/>
                      <a:r>
                        <a:rPr lang="en-GB" dirty="0" smtClean="0"/>
                        <a:t>Sp. 2</a:t>
                      </a:r>
                      <a:endParaRPr lang="en-GB" dirty="0"/>
                    </a:p>
                  </a:txBody>
                  <a:tcPr/>
                </a:tc>
                <a:tc>
                  <a:txBody>
                    <a:bodyPr/>
                    <a:lstStyle/>
                    <a:p>
                      <a:pPr algn="ctr"/>
                      <a:r>
                        <a:rPr lang="en-GB" dirty="0" smtClean="0"/>
                        <a:t>Sp. 3</a:t>
                      </a:r>
                      <a:endParaRPr lang="en-GB" dirty="0"/>
                    </a:p>
                  </a:txBody>
                  <a:tcPr/>
                </a:tc>
                <a:tc>
                  <a:txBody>
                    <a:bodyPr/>
                    <a:lstStyle/>
                    <a:p>
                      <a:pPr algn="ctr"/>
                      <a:r>
                        <a:rPr lang="en-GB" dirty="0" smtClean="0"/>
                        <a:t>Sp. 4</a:t>
                      </a:r>
                      <a:endParaRPr lang="en-GB" dirty="0"/>
                    </a:p>
                  </a:txBody>
                  <a:tcPr/>
                </a:tc>
                <a:tc>
                  <a:txBody>
                    <a:bodyPr/>
                    <a:lstStyle/>
                    <a:p>
                      <a:pPr algn="ctr"/>
                      <a:r>
                        <a:rPr lang="en-GB" dirty="0" smtClean="0"/>
                        <a:t>Sp. …</a:t>
                      </a:r>
                      <a:endParaRPr lang="en-GB" dirty="0"/>
                    </a:p>
                  </a:txBody>
                  <a:tcPr/>
                </a:tc>
              </a:tr>
              <a:tr h="478964">
                <a:tc>
                  <a:txBody>
                    <a:bodyPr/>
                    <a:lstStyle/>
                    <a:p>
                      <a:r>
                        <a:rPr lang="en-GB" dirty="0" smtClean="0"/>
                        <a:t>Loc. 1</a:t>
                      </a:r>
                      <a:endParaRPr lang="en-GB" dirty="0"/>
                    </a:p>
                  </a:txBody>
                  <a:tcPr/>
                </a:tc>
                <a:tc>
                  <a:txBody>
                    <a:bodyPr/>
                    <a:lstStyle/>
                    <a:p>
                      <a:pPr algn="ctr"/>
                      <a:r>
                        <a:rPr lang="en-GB" dirty="0" smtClean="0"/>
                        <a:t>1</a:t>
                      </a:r>
                      <a:endParaRPr lang="en-GB" dirty="0"/>
                    </a:p>
                  </a:txBody>
                  <a:tcPr/>
                </a:tc>
                <a:tc>
                  <a:txBody>
                    <a:bodyPr/>
                    <a:lstStyle/>
                    <a:p>
                      <a:pPr algn="ctr"/>
                      <a:r>
                        <a:rPr lang="en-GB" dirty="0" smtClean="0"/>
                        <a:t>1</a:t>
                      </a:r>
                      <a:endParaRPr lang="en-GB" dirty="0"/>
                    </a:p>
                  </a:txBody>
                  <a:tcPr/>
                </a:tc>
                <a:tc>
                  <a:txBody>
                    <a:bodyPr/>
                    <a:lstStyle/>
                    <a:p>
                      <a:pPr algn="ctr"/>
                      <a:r>
                        <a:rPr lang="en-GB" dirty="0" smtClean="0"/>
                        <a:t>0</a:t>
                      </a:r>
                      <a:endParaRPr lang="en-GB" dirty="0"/>
                    </a:p>
                  </a:txBody>
                  <a:tcPr/>
                </a:tc>
                <a:tc>
                  <a:txBody>
                    <a:bodyPr/>
                    <a:lstStyle/>
                    <a:p>
                      <a:pPr algn="ctr"/>
                      <a:r>
                        <a:rPr lang="en-GB" dirty="0" smtClean="0"/>
                        <a:t>0</a:t>
                      </a:r>
                      <a:endParaRPr lang="en-GB" dirty="0"/>
                    </a:p>
                  </a:txBody>
                  <a:tcPr/>
                </a:tc>
                <a:tc>
                  <a:txBody>
                    <a:bodyPr/>
                    <a:lstStyle/>
                    <a:p>
                      <a:pPr algn="ctr"/>
                      <a:r>
                        <a:rPr lang="en-GB" dirty="0" smtClean="0"/>
                        <a:t>…</a:t>
                      </a:r>
                      <a:endParaRPr lang="en-GB" dirty="0"/>
                    </a:p>
                  </a:txBody>
                  <a:tcPr/>
                </a:tc>
              </a:tr>
              <a:tr h="478964">
                <a:tc>
                  <a:txBody>
                    <a:bodyPr/>
                    <a:lstStyle/>
                    <a:p>
                      <a:r>
                        <a:rPr lang="en-GB" dirty="0" smtClean="0"/>
                        <a:t>Loc. 2</a:t>
                      </a:r>
                    </a:p>
                  </a:txBody>
                  <a:tcPr/>
                </a:tc>
                <a:tc>
                  <a:txBody>
                    <a:bodyPr/>
                    <a:lstStyle/>
                    <a:p>
                      <a:pPr algn="ctr"/>
                      <a:r>
                        <a:rPr lang="en-GB" dirty="0" smtClean="0"/>
                        <a:t>1</a:t>
                      </a:r>
                      <a:endParaRPr lang="en-GB" dirty="0"/>
                    </a:p>
                  </a:txBody>
                  <a:tcPr/>
                </a:tc>
                <a:tc>
                  <a:txBody>
                    <a:bodyPr/>
                    <a:lstStyle/>
                    <a:p>
                      <a:pPr algn="ctr"/>
                      <a:r>
                        <a:rPr lang="en-GB" dirty="0" smtClean="0"/>
                        <a:t>1</a:t>
                      </a:r>
                      <a:endParaRPr lang="en-GB" dirty="0"/>
                    </a:p>
                  </a:txBody>
                  <a:tcPr/>
                </a:tc>
                <a:tc>
                  <a:txBody>
                    <a:bodyPr/>
                    <a:lstStyle/>
                    <a:p>
                      <a:pPr algn="ctr"/>
                      <a:r>
                        <a:rPr lang="en-GB" dirty="0" smtClean="0"/>
                        <a:t>1</a:t>
                      </a:r>
                      <a:endParaRPr lang="en-GB" dirty="0"/>
                    </a:p>
                  </a:txBody>
                  <a:tcPr/>
                </a:tc>
                <a:tc>
                  <a:txBody>
                    <a:bodyPr/>
                    <a:lstStyle/>
                    <a:p>
                      <a:pPr algn="ctr"/>
                      <a:r>
                        <a:rPr lang="en-GB" dirty="0" smtClean="0"/>
                        <a:t>0</a:t>
                      </a:r>
                      <a:endParaRPr lang="en-GB" dirty="0"/>
                    </a:p>
                  </a:txBody>
                  <a:tcPr/>
                </a:tc>
                <a:tc>
                  <a:txBody>
                    <a:bodyPr/>
                    <a:lstStyle/>
                    <a:p>
                      <a:pPr algn="ctr"/>
                      <a:r>
                        <a:rPr lang="en-GB" dirty="0" smtClean="0"/>
                        <a:t>…</a:t>
                      </a:r>
                      <a:endParaRPr lang="en-GB" dirty="0"/>
                    </a:p>
                  </a:txBody>
                  <a:tcPr/>
                </a:tc>
              </a:tr>
              <a:tr h="478964">
                <a:tc>
                  <a:txBody>
                    <a:bodyPr/>
                    <a:lstStyle/>
                    <a:p>
                      <a:r>
                        <a:rPr lang="en-GB" dirty="0" smtClean="0"/>
                        <a:t>Loc. 3</a:t>
                      </a:r>
                      <a:endParaRPr lang="en-GB" dirty="0"/>
                    </a:p>
                  </a:txBody>
                  <a:tcPr/>
                </a:tc>
                <a:tc>
                  <a:txBody>
                    <a:bodyPr/>
                    <a:lstStyle/>
                    <a:p>
                      <a:pPr algn="ctr"/>
                      <a:r>
                        <a:rPr lang="en-GB" dirty="0" smtClean="0"/>
                        <a:t>0</a:t>
                      </a:r>
                      <a:endParaRPr lang="en-GB" dirty="0"/>
                    </a:p>
                  </a:txBody>
                  <a:tcPr/>
                </a:tc>
                <a:tc>
                  <a:txBody>
                    <a:bodyPr/>
                    <a:lstStyle/>
                    <a:p>
                      <a:pPr algn="ctr"/>
                      <a:r>
                        <a:rPr lang="en-GB" dirty="0" smtClean="0"/>
                        <a:t>1</a:t>
                      </a:r>
                      <a:endParaRPr lang="en-GB" dirty="0"/>
                    </a:p>
                  </a:txBody>
                  <a:tcPr/>
                </a:tc>
                <a:tc>
                  <a:txBody>
                    <a:bodyPr/>
                    <a:lstStyle/>
                    <a:p>
                      <a:pPr algn="ctr"/>
                      <a:r>
                        <a:rPr lang="en-GB" dirty="0" smtClean="0"/>
                        <a:t>1</a:t>
                      </a:r>
                      <a:endParaRPr lang="en-GB" dirty="0"/>
                    </a:p>
                  </a:txBody>
                  <a:tcPr/>
                </a:tc>
                <a:tc>
                  <a:txBody>
                    <a:bodyPr/>
                    <a:lstStyle/>
                    <a:p>
                      <a:pPr algn="ctr"/>
                      <a:r>
                        <a:rPr lang="en-GB" dirty="0" smtClean="0"/>
                        <a:t>0</a:t>
                      </a:r>
                      <a:endParaRPr lang="en-GB" dirty="0"/>
                    </a:p>
                  </a:txBody>
                  <a:tcPr/>
                </a:tc>
                <a:tc>
                  <a:txBody>
                    <a:bodyPr/>
                    <a:lstStyle/>
                    <a:p>
                      <a:pPr algn="ctr"/>
                      <a:r>
                        <a:rPr lang="en-GB" dirty="0" smtClean="0"/>
                        <a:t>…</a:t>
                      </a:r>
                      <a:endParaRPr lang="en-GB" dirty="0"/>
                    </a:p>
                  </a:txBody>
                  <a:tcPr/>
                </a:tc>
              </a:tr>
              <a:tr h="478964">
                <a:tc>
                  <a:txBody>
                    <a:bodyPr/>
                    <a:lstStyle/>
                    <a:p>
                      <a:r>
                        <a:rPr lang="en-GB" dirty="0" smtClean="0"/>
                        <a:t>Loc. 4</a:t>
                      </a:r>
                    </a:p>
                  </a:txBody>
                  <a:tcPr/>
                </a:tc>
                <a:tc>
                  <a:txBody>
                    <a:bodyPr/>
                    <a:lstStyle/>
                    <a:p>
                      <a:pPr algn="ctr"/>
                      <a:r>
                        <a:rPr lang="en-GB" dirty="0" smtClean="0"/>
                        <a:t>0</a:t>
                      </a:r>
                      <a:endParaRPr lang="en-GB" dirty="0"/>
                    </a:p>
                  </a:txBody>
                  <a:tcPr/>
                </a:tc>
                <a:tc>
                  <a:txBody>
                    <a:bodyPr/>
                    <a:lstStyle/>
                    <a:p>
                      <a:pPr algn="ctr"/>
                      <a:r>
                        <a:rPr lang="en-GB" dirty="0" smtClean="0"/>
                        <a:t>0</a:t>
                      </a:r>
                      <a:endParaRPr lang="en-GB" dirty="0"/>
                    </a:p>
                  </a:txBody>
                  <a:tcPr/>
                </a:tc>
                <a:tc>
                  <a:txBody>
                    <a:bodyPr/>
                    <a:lstStyle/>
                    <a:p>
                      <a:pPr algn="ctr"/>
                      <a:r>
                        <a:rPr lang="en-GB" dirty="0" smtClean="0"/>
                        <a:t>1</a:t>
                      </a:r>
                      <a:endParaRPr lang="en-GB" dirty="0"/>
                    </a:p>
                  </a:txBody>
                  <a:tcPr/>
                </a:tc>
                <a:tc>
                  <a:txBody>
                    <a:bodyPr/>
                    <a:lstStyle/>
                    <a:p>
                      <a:pPr algn="ctr"/>
                      <a:r>
                        <a:rPr lang="en-GB" dirty="0" smtClean="0"/>
                        <a:t>1</a:t>
                      </a:r>
                      <a:endParaRPr lang="en-GB" dirty="0"/>
                    </a:p>
                  </a:txBody>
                  <a:tcPr/>
                </a:tc>
                <a:tc>
                  <a:txBody>
                    <a:bodyPr/>
                    <a:lstStyle/>
                    <a:p>
                      <a:pPr algn="ctr"/>
                      <a:r>
                        <a:rPr lang="en-GB" dirty="0" smtClean="0"/>
                        <a:t>…</a:t>
                      </a:r>
                      <a:endParaRPr lang="en-GB" dirty="0"/>
                    </a:p>
                  </a:txBody>
                  <a:tcPr/>
                </a:tc>
              </a:tr>
              <a:tr h="478964">
                <a:tc>
                  <a:txBody>
                    <a:bodyPr/>
                    <a:lstStyle/>
                    <a:p>
                      <a:r>
                        <a:rPr lang="en-GB" dirty="0" smtClean="0"/>
                        <a:t>Loc. …</a:t>
                      </a:r>
                      <a:endParaRPr lang="en-GB" dirty="0"/>
                    </a:p>
                  </a:txBody>
                  <a:tcPr/>
                </a:tc>
                <a:tc>
                  <a:txBody>
                    <a:bodyPr/>
                    <a:lstStyle/>
                    <a:p>
                      <a:pPr algn="ctr"/>
                      <a:r>
                        <a:rPr lang="en-GB" dirty="0" smtClean="0"/>
                        <a:t>…</a:t>
                      </a:r>
                      <a:endParaRPr lang="en-GB" dirty="0"/>
                    </a:p>
                  </a:txBody>
                  <a:tcPr/>
                </a:tc>
                <a:tc>
                  <a:txBody>
                    <a:bodyPr/>
                    <a:lstStyle/>
                    <a:p>
                      <a:pPr algn="ctr"/>
                      <a:r>
                        <a:rPr lang="en-GB" dirty="0" smtClean="0"/>
                        <a:t>…</a:t>
                      </a:r>
                      <a:endParaRPr lang="en-GB" dirty="0"/>
                    </a:p>
                  </a:txBody>
                  <a:tcPr/>
                </a:tc>
                <a:tc>
                  <a:txBody>
                    <a:bodyPr/>
                    <a:lstStyle/>
                    <a:p>
                      <a:pPr algn="ctr"/>
                      <a:r>
                        <a:rPr lang="en-GB" dirty="0" smtClean="0"/>
                        <a:t>…</a:t>
                      </a:r>
                      <a:endParaRPr lang="en-GB" dirty="0"/>
                    </a:p>
                  </a:txBody>
                  <a:tcPr/>
                </a:tc>
                <a:tc>
                  <a:txBody>
                    <a:bodyPr/>
                    <a:lstStyle/>
                    <a:p>
                      <a:pPr algn="ctr"/>
                      <a:r>
                        <a:rPr lang="en-GB" dirty="0" smtClean="0"/>
                        <a:t>…</a:t>
                      </a:r>
                      <a:endParaRPr lang="en-GB" dirty="0"/>
                    </a:p>
                  </a:txBody>
                  <a:tcPr/>
                </a:tc>
                <a:tc>
                  <a:txBody>
                    <a:bodyPr/>
                    <a:lstStyle/>
                    <a:p>
                      <a:pPr algn="ctr"/>
                      <a:r>
                        <a:rPr lang="en-GB" dirty="0" smtClean="0"/>
                        <a:t>…</a:t>
                      </a:r>
                      <a:endParaRPr lang="en-GB" dirty="0"/>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par>
                                <p:cTn id="12" presetID="10"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55"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1000" fill="hold"/>
                                        <p:tgtEl>
                                          <p:spTgt spid="9"/>
                                        </p:tgtEl>
                                        <p:attrNameLst>
                                          <p:attrName>ppt_w</p:attrName>
                                        </p:attrNameLst>
                                      </p:cBhvr>
                                      <p:tavLst>
                                        <p:tav tm="0">
                                          <p:val>
                                            <p:strVal val="#ppt_w*0.70"/>
                                          </p:val>
                                        </p:tav>
                                        <p:tav tm="100000">
                                          <p:val>
                                            <p:strVal val="#ppt_w"/>
                                          </p:val>
                                        </p:tav>
                                      </p:tavLst>
                                    </p:anim>
                                    <p:anim calcmode="lin" valueType="num">
                                      <p:cBhvr>
                                        <p:cTn id="23" dur="1000" fill="hold"/>
                                        <p:tgtEl>
                                          <p:spTgt spid="9"/>
                                        </p:tgtEl>
                                        <p:attrNameLst>
                                          <p:attrName>ppt_h</p:attrName>
                                        </p:attrNameLst>
                                      </p:cBhvr>
                                      <p:tavLst>
                                        <p:tav tm="0">
                                          <p:val>
                                            <p:strVal val="#ppt_h"/>
                                          </p:val>
                                        </p:tav>
                                        <p:tav tm="100000">
                                          <p:val>
                                            <p:strVal val="#ppt_h"/>
                                          </p:val>
                                        </p:tav>
                                      </p:tavLst>
                                    </p:anim>
                                    <p:animEffect transition="in" filter="fade">
                                      <p:cBhvr>
                                        <p:cTn id="24"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9192" y="116632"/>
            <a:ext cx="7823248" cy="505520"/>
          </a:xfrm>
        </p:spPr>
        <p:txBody>
          <a:bodyPr/>
          <a:lstStyle/>
          <a:p>
            <a:r>
              <a:rPr lang="en-GB" dirty="0" smtClean="0"/>
              <a:t>New developments</a:t>
            </a:r>
            <a:endParaRPr lang="nl-NL" dirty="0"/>
          </a:p>
        </p:txBody>
      </p:sp>
      <p:sp>
        <p:nvSpPr>
          <p:cNvPr id="3" name="Content Placeholder 2"/>
          <p:cNvSpPr>
            <a:spLocks noGrp="1"/>
          </p:cNvSpPr>
          <p:nvPr>
            <p:ph idx="1"/>
          </p:nvPr>
        </p:nvSpPr>
        <p:spPr>
          <a:xfrm>
            <a:off x="770400" y="692696"/>
            <a:ext cx="8194088" cy="5904656"/>
          </a:xfrm>
        </p:spPr>
        <p:txBody>
          <a:bodyPr/>
          <a:lstStyle/>
          <a:p>
            <a:pPr marL="182563" lvl="2" indent="-182563"/>
            <a:r>
              <a:rPr lang="en-GB" sz="1800" dirty="0" smtClean="0"/>
              <a:t>Biogeography / floristic regions (N. </a:t>
            </a:r>
            <a:r>
              <a:rPr lang="en-GB" sz="1800" dirty="0" err="1" smtClean="0"/>
              <a:t>Raes</a:t>
            </a:r>
            <a:r>
              <a:rPr lang="en-GB" sz="1800" dirty="0" smtClean="0"/>
              <a:t>)</a:t>
            </a:r>
          </a:p>
          <a:p>
            <a:pPr marL="539750" lvl="2" indent="-365125">
              <a:buFont typeface="Arial" pitchFamily="34" charset="0"/>
              <a:buChar char="►"/>
            </a:pPr>
            <a:endParaRPr lang="nl-NL" sz="1800" dirty="0" err="1" smtClean="0"/>
          </a:p>
        </p:txBody>
      </p:sp>
      <p:pic>
        <p:nvPicPr>
          <p:cNvPr id="15" name="Picture 17" descr="Fig02_ClusterGraphColour_small"/>
          <p:cNvPicPr>
            <a:picLocks noChangeAspect="1" noChangeArrowheads="1"/>
          </p:cNvPicPr>
          <p:nvPr/>
        </p:nvPicPr>
        <p:blipFill>
          <a:blip r:embed="rId3" cstate="screen"/>
          <a:srcRect/>
          <a:stretch>
            <a:fillRect/>
          </a:stretch>
        </p:blipFill>
        <p:spPr bwMode="auto">
          <a:xfrm>
            <a:off x="899592" y="1036766"/>
            <a:ext cx="7524328" cy="5632594"/>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a:spLocks noGrp="1"/>
          </p:cNvSpPr>
          <p:nvPr>
            <p:ph type="title"/>
          </p:nvPr>
        </p:nvSpPr>
        <p:spPr>
          <a:xfrm>
            <a:off x="781200" y="403200"/>
            <a:ext cx="8362800" cy="957600"/>
          </a:xfrm>
        </p:spPr>
        <p:txBody>
          <a:bodyPr>
            <a:normAutofit/>
          </a:bodyPr>
          <a:lstStyle/>
          <a:p>
            <a:r>
              <a:rPr lang="en-GB" dirty="0" smtClean="0">
                <a:solidFill>
                  <a:srgbClr val="E3004A"/>
                </a:solidFill>
              </a:rPr>
              <a:t>Floristic regions of Java</a:t>
            </a:r>
          </a:p>
        </p:txBody>
      </p:sp>
      <p:pic>
        <p:nvPicPr>
          <p:cNvPr id="8" name="Picture 7" descr="PAM6.Java.jpg"/>
          <p:cNvPicPr>
            <a:picLocks noChangeAspect="1"/>
          </p:cNvPicPr>
          <p:nvPr/>
        </p:nvPicPr>
        <p:blipFill>
          <a:blip r:embed="rId3" cstate="screen"/>
          <a:srcRect/>
          <a:stretch>
            <a:fillRect/>
          </a:stretch>
        </p:blipFill>
        <p:spPr>
          <a:xfrm>
            <a:off x="755576" y="1412776"/>
            <a:ext cx="7920000" cy="3442577"/>
          </a:xfrm>
          <a:prstGeom prst="rect">
            <a:avLst/>
          </a:prstGeom>
          <a:ln>
            <a:solidFill>
              <a:schemeClr val="tx1"/>
            </a:solidFill>
          </a:ln>
          <a:effectLst>
            <a:outerShdw blurRad="292100" dist="139700" dir="2700000" algn="tl" rotWithShape="0">
              <a:srgbClr val="333333">
                <a:alpha val="65000"/>
              </a:srgbClr>
            </a:outerShdw>
          </a:effectLst>
        </p:spPr>
      </p:pic>
      <p:pic>
        <p:nvPicPr>
          <p:cNvPr id="9" name="Picture 8" descr="PAM6.Java.mediods.jpg"/>
          <p:cNvPicPr>
            <a:picLocks noChangeAspect="1"/>
          </p:cNvPicPr>
          <p:nvPr/>
        </p:nvPicPr>
        <p:blipFill>
          <a:blip r:embed="rId4" cstate="screen"/>
          <a:srcRect/>
          <a:stretch>
            <a:fillRect/>
          </a:stretch>
        </p:blipFill>
        <p:spPr>
          <a:xfrm>
            <a:off x="755576" y="1412776"/>
            <a:ext cx="7920000" cy="3436593"/>
          </a:xfrm>
          <a:prstGeom prst="rect">
            <a:avLst/>
          </a:prstGeom>
          <a:ln>
            <a:solidFill>
              <a:schemeClr val="tx1"/>
            </a:solid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PAM6.Java.mediods.jpg"/>
          <p:cNvPicPr>
            <a:picLocks noChangeAspect="1"/>
          </p:cNvPicPr>
          <p:nvPr/>
        </p:nvPicPr>
        <p:blipFill>
          <a:blip r:embed="rId3" cstate="screen"/>
          <a:srcRect/>
          <a:stretch>
            <a:fillRect/>
          </a:stretch>
        </p:blipFill>
        <p:spPr>
          <a:xfrm>
            <a:off x="827584" y="1412776"/>
            <a:ext cx="7920000" cy="3436593"/>
          </a:xfrm>
          <a:prstGeom prst="rect">
            <a:avLst/>
          </a:prstGeom>
          <a:ln>
            <a:solidFill>
              <a:schemeClr val="tx1"/>
            </a:solidFill>
          </a:ln>
          <a:effectLst>
            <a:outerShdw blurRad="292100" dist="139700" dir="2700000" algn="tl" rotWithShape="0">
              <a:srgbClr val="333333">
                <a:alpha val="65000"/>
              </a:srgbClr>
            </a:outerShdw>
          </a:effectLst>
        </p:spPr>
      </p:pic>
      <p:sp>
        <p:nvSpPr>
          <p:cNvPr id="21" name="Title 1"/>
          <p:cNvSpPr>
            <a:spLocks noGrp="1"/>
          </p:cNvSpPr>
          <p:nvPr>
            <p:ph type="title"/>
          </p:nvPr>
        </p:nvSpPr>
        <p:spPr>
          <a:xfrm>
            <a:off x="781200" y="403200"/>
            <a:ext cx="8362800" cy="957600"/>
          </a:xfrm>
        </p:spPr>
        <p:txBody>
          <a:bodyPr>
            <a:normAutofit/>
          </a:bodyPr>
          <a:lstStyle/>
          <a:p>
            <a:r>
              <a:rPr lang="en-GB" dirty="0" smtClean="0">
                <a:solidFill>
                  <a:srgbClr val="E3004A"/>
                </a:solidFill>
              </a:rPr>
              <a:t>Floristic regions of Java</a:t>
            </a:r>
          </a:p>
        </p:txBody>
      </p:sp>
      <p:pic>
        <p:nvPicPr>
          <p:cNvPr id="5" name="Picture 4" descr="pam6.mediods.cluster.flex.beta.jpg"/>
          <p:cNvPicPr>
            <a:picLocks noChangeAspect="1"/>
          </p:cNvPicPr>
          <p:nvPr/>
        </p:nvPicPr>
        <p:blipFill>
          <a:blip r:embed="rId4" cstate="screen">
            <a:extLst>
              <a:ext uri="{28A0092B-C50C-407E-A947-70E740481C1C}">
                <a14:useLocalDpi xmlns:a14="http://schemas.microsoft.com/office/drawing/2010/main"/>
              </a:ext>
            </a:extLst>
          </a:blip>
          <a:srcRect t="5636" b="24664"/>
          <a:stretch>
            <a:fillRect/>
          </a:stretch>
        </p:blipFill>
        <p:spPr>
          <a:xfrm>
            <a:off x="1619672" y="980728"/>
            <a:ext cx="5976664" cy="2016224"/>
          </a:xfrm>
          <a:prstGeom prst="rect">
            <a:avLst/>
          </a:prstGeom>
          <a:ln>
            <a:noFill/>
          </a:ln>
        </p:spPr>
      </p:pic>
      <p:sp>
        <p:nvSpPr>
          <p:cNvPr id="7" name="TextBox 6"/>
          <p:cNvSpPr txBox="1"/>
          <p:nvPr/>
        </p:nvSpPr>
        <p:spPr>
          <a:xfrm>
            <a:off x="2213376" y="2123564"/>
            <a:ext cx="288032" cy="369332"/>
          </a:xfrm>
          <a:prstGeom prst="rect">
            <a:avLst/>
          </a:prstGeom>
          <a:solidFill>
            <a:srgbClr val="FFED00"/>
          </a:solidFill>
        </p:spPr>
        <p:txBody>
          <a:bodyPr wrap="square" rtlCol="0">
            <a:spAutoFit/>
          </a:bodyPr>
          <a:lstStyle/>
          <a:p>
            <a:r>
              <a:rPr lang="en-GB" dirty="0" smtClean="0"/>
              <a:t>1</a:t>
            </a:r>
            <a:endParaRPr lang="en-US" dirty="0"/>
          </a:p>
        </p:txBody>
      </p:sp>
      <p:sp>
        <p:nvSpPr>
          <p:cNvPr id="10" name="TextBox 9"/>
          <p:cNvSpPr txBox="1"/>
          <p:nvPr/>
        </p:nvSpPr>
        <p:spPr>
          <a:xfrm>
            <a:off x="3159474" y="2743200"/>
            <a:ext cx="288032" cy="369332"/>
          </a:xfrm>
          <a:prstGeom prst="rect">
            <a:avLst/>
          </a:prstGeom>
          <a:solidFill>
            <a:srgbClr val="CC3300"/>
          </a:solidFill>
        </p:spPr>
        <p:txBody>
          <a:bodyPr wrap="square" rtlCol="0">
            <a:spAutoFit/>
          </a:bodyPr>
          <a:lstStyle/>
          <a:p>
            <a:r>
              <a:rPr lang="en-GB" dirty="0" smtClean="0"/>
              <a:t>2</a:t>
            </a:r>
            <a:endParaRPr lang="en-US" dirty="0"/>
          </a:p>
        </p:txBody>
      </p:sp>
      <p:sp>
        <p:nvSpPr>
          <p:cNvPr id="11" name="TextBox 10"/>
          <p:cNvSpPr txBox="1"/>
          <p:nvPr/>
        </p:nvSpPr>
        <p:spPr>
          <a:xfrm>
            <a:off x="4136826" y="2733311"/>
            <a:ext cx="288032" cy="369332"/>
          </a:xfrm>
          <a:prstGeom prst="rect">
            <a:avLst/>
          </a:prstGeom>
          <a:solidFill>
            <a:srgbClr val="8F4B3D"/>
          </a:solidFill>
        </p:spPr>
        <p:txBody>
          <a:bodyPr wrap="square" rtlCol="0">
            <a:spAutoFit/>
          </a:bodyPr>
          <a:lstStyle/>
          <a:p>
            <a:r>
              <a:rPr lang="en-GB" dirty="0" smtClean="0"/>
              <a:t>4</a:t>
            </a:r>
            <a:endParaRPr lang="en-US" dirty="0"/>
          </a:p>
        </p:txBody>
      </p:sp>
      <p:sp>
        <p:nvSpPr>
          <p:cNvPr id="12" name="TextBox 11"/>
          <p:cNvSpPr txBox="1"/>
          <p:nvPr/>
        </p:nvSpPr>
        <p:spPr>
          <a:xfrm>
            <a:off x="5090808" y="2207856"/>
            <a:ext cx="288032" cy="369332"/>
          </a:xfrm>
          <a:prstGeom prst="rect">
            <a:avLst/>
          </a:prstGeom>
          <a:solidFill>
            <a:schemeClr val="accent2"/>
          </a:solidFill>
        </p:spPr>
        <p:txBody>
          <a:bodyPr wrap="square" rtlCol="0">
            <a:spAutoFit/>
          </a:bodyPr>
          <a:lstStyle/>
          <a:p>
            <a:r>
              <a:rPr lang="en-GB" dirty="0" smtClean="0"/>
              <a:t>3</a:t>
            </a:r>
            <a:endParaRPr lang="en-US" dirty="0"/>
          </a:p>
        </p:txBody>
      </p:sp>
      <p:sp>
        <p:nvSpPr>
          <p:cNvPr id="13" name="TextBox 12"/>
          <p:cNvSpPr txBox="1"/>
          <p:nvPr/>
        </p:nvSpPr>
        <p:spPr>
          <a:xfrm>
            <a:off x="6032814" y="2239010"/>
            <a:ext cx="288032" cy="369332"/>
          </a:xfrm>
          <a:prstGeom prst="rect">
            <a:avLst/>
          </a:prstGeom>
          <a:solidFill>
            <a:srgbClr val="92D050"/>
          </a:solidFill>
        </p:spPr>
        <p:txBody>
          <a:bodyPr wrap="square" rtlCol="0">
            <a:spAutoFit/>
          </a:bodyPr>
          <a:lstStyle/>
          <a:p>
            <a:r>
              <a:rPr lang="en-GB" dirty="0" smtClean="0"/>
              <a:t>5</a:t>
            </a:r>
            <a:endParaRPr lang="en-US" dirty="0"/>
          </a:p>
        </p:txBody>
      </p:sp>
      <p:sp>
        <p:nvSpPr>
          <p:cNvPr id="14" name="TextBox 13"/>
          <p:cNvSpPr txBox="1"/>
          <p:nvPr/>
        </p:nvSpPr>
        <p:spPr>
          <a:xfrm>
            <a:off x="6978385" y="2250709"/>
            <a:ext cx="288032" cy="369332"/>
          </a:xfrm>
          <a:prstGeom prst="rect">
            <a:avLst/>
          </a:prstGeom>
          <a:solidFill>
            <a:srgbClr val="339933"/>
          </a:solidFill>
        </p:spPr>
        <p:txBody>
          <a:bodyPr wrap="square" rtlCol="0">
            <a:spAutoFit/>
          </a:bodyPr>
          <a:lstStyle/>
          <a:p>
            <a:r>
              <a:rPr lang="en-GB" dirty="0" smtClean="0"/>
              <a:t>6</a:t>
            </a: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2.5E-6 -1.48148E-6 L 0.00017 0.27454 " pathEditMode="relative" rAng="0" ptsTypes="AA">
                                      <p:cBhvr>
                                        <p:cTn id="6" dur="2000" fill="hold"/>
                                        <p:tgtEl>
                                          <p:spTgt spid="9"/>
                                        </p:tgtEl>
                                        <p:attrNameLst>
                                          <p:attrName>ppt_x</p:attrName>
                                          <p:attrName>ppt_y</p:attrName>
                                        </p:attrNameLst>
                                      </p:cBhvr>
                                      <p:rCtr x="0" y="137"/>
                                    </p:animMotion>
                                  </p:childTnLst>
                                </p:cTn>
                              </p:par>
                              <p:par>
                                <p:cTn id="7" presetID="10"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2000"/>
                                        <p:tgtEl>
                                          <p:spTgt spid="5"/>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20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20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20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20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P spid="14" grpId="0" animBg="1"/>
    </p:bldLst>
  </p:timing>
</p:sld>
</file>

<file path=ppt/theme/theme1.xml><?xml version="1.0" encoding="utf-8"?>
<a:theme xmlns:a="http://schemas.openxmlformats.org/drawingml/2006/main" name="Naturali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Naturali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4871</TotalTime>
  <Words>3278</Words>
  <Application>Microsoft Macintosh PowerPoint</Application>
  <PresentationFormat>Diavoorstelling (4:3)</PresentationFormat>
  <Paragraphs>590</Paragraphs>
  <Slides>107</Slides>
  <Notes>93</Notes>
  <HiddenSlides>2</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107</vt:i4>
      </vt:variant>
    </vt:vector>
  </HeadingPairs>
  <TitlesOfParts>
    <vt:vector size="113" baseType="lpstr">
      <vt:lpstr>Arial</vt:lpstr>
      <vt:lpstr>Bradley Hand ITC</vt:lpstr>
      <vt:lpstr>Calibri</vt:lpstr>
      <vt:lpstr>Cambria</vt:lpstr>
      <vt:lpstr>Wingdings</vt:lpstr>
      <vt:lpstr>Naturalis</vt:lpstr>
      <vt:lpstr>Species Distribution Modelling and its suite of applications </vt:lpstr>
      <vt:lpstr>Outline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Methodology – Collections</vt:lpstr>
      <vt:lpstr>Methodology – Collections</vt:lpstr>
      <vt:lpstr>Methodology – Collections</vt:lpstr>
      <vt:lpstr>Methodology – Collections</vt:lpstr>
      <vt:lpstr>Methodology – Collections</vt:lpstr>
      <vt:lpstr>Methodology – Collections</vt:lpstr>
      <vt:lpstr>Methodology – Collections</vt:lpstr>
      <vt:lpstr>Methodology – Collections</vt:lpstr>
      <vt:lpstr>Methodology – Collections</vt:lpstr>
      <vt:lpstr>Methodology – Collections</vt:lpstr>
      <vt:lpstr>Methodology – Collections</vt:lpstr>
      <vt:lpstr>Methodology – Collections</vt:lpstr>
      <vt:lpstr>Methodology – Collections</vt:lpstr>
      <vt:lpstr>Methodology – Collections</vt:lpstr>
      <vt:lpstr>Methodology – Collections</vt:lpstr>
      <vt:lpstr>Methodology – Species Distribution Models</vt:lpstr>
      <vt:lpstr>Methodology – Spatial data</vt:lpstr>
      <vt:lpstr>Methodology – Spatial data</vt:lpstr>
      <vt:lpstr>Methodology – Spatial data</vt:lpstr>
      <vt:lpstr>Methodology – Spatial data</vt:lpstr>
      <vt:lpstr>Methodology – Spatial data</vt:lpstr>
      <vt:lpstr>Methodology – Spatial data</vt:lpstr>
      <vt:lpstr>Methodology – Spatial data</vt:lpstr>
      <vt:lpstr>Methodology – Species Distribution Models</vt:lpstr>
      <vt:lpstr>Methodology – Model algorithm</vt:lpstr>
      <vt:lpstr>Methodology – Model algorithm</vt:lpstr>
      <vt:lpstr>Methodology – model algorithm</vt:lpstr>
      <vt:lpstr>Methodology – Species Distribution Models</vt:lpstr>
      <vt:lpstr>Methodology – Species Distribution Models</vt:lpstr>
      <vt:lpstr>Methodology – Species Distribution Models</vt:lpstr>
      <vt:lpstr>Methodology – Species Distribution Models</vt:lpstr>
      <vt:lpstr>Intermezzo – a word on partial species distribution models or truncated niche models</vt:lpstr>
      <vt:lpstr>Intermezzo – a word on partial species distribution models or truncated niche models</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SDMs – species level</vt:lpstr>
      <vt:lpstr>SDMs – species level</vt:lpstr>
      <vt:lpstr>SDMs – species level</vt:lpstr>
      <vt:lpstr>SDMs – species level</vt:lpstr>
      <vt:lpstr>PowerPoint-presentatie</vt:lpstr>
      <vt:lpstr>SDMs – species level</vt:lpstr>
      <vt:lpstr>SDMs – species level</vt:lpstr>
      <vt:lpstr>SDMs – species level</vt:lpstr>
      <vt:lpstr>SDMs – species level</vt:lpstr>
      <vt:lpstr>SDMs – species level</vt:lpstr>
      <vt:lpstr>SDMs – species level</vt:lpstr>
      <vt:lpstr>SDMs – species level</vt:lpstr>
      <vt:lpstr>SDMs – species level</vt:lpstr>
      <vt:lpstr>SDMs – community level</vt:lpstr>
      <vt:lpstr>Biodiversity pattern of Java</vt:lpstr>
      <vt:lpstr>Overall biodiversity (n = 1297)</vt:lpstr>
      <vt:lpstr>Legumes (n = 423)</vt:lpstr>
      <vt:lpstr>PowerPoint-presentatie</vt:lpstr>
      <vt:lpstr>PowerPoint-presentatie</vt:lpstr>
      <vt:lpstr>PowerPoint-presentatie</vt:lpstr>
      <vt:lpstr>Residuals - Diversity ~ Legumes</vt:lpstr>
      <vt:lpstr>SDMs – community level</vt:lpstr>
      <vt:lpstr>New developments</vt:lpstr>
      <vt:lpstr>Floristic regions of Java</vt:lpstr>
      <vt:lpstr>Floristic regions of Java</vt:lpstr>
      <vt:lpstr>Floristic regions of Java</vt:lpstr>
      <vt:lpstr>SDMs – community level</vt:lpstr>
      <vt:lpstr>Nieuwe ontwikkelingen</vt:lpstr>
      <vt:lpstr>SDMs – community level</vt:lpstr>
      <vt:lpstr>SDMs – LGM hind-casts</vt:lpstr>
      <vt:lpstr>SDMs – LGM hind-casts</vt:lpstr>
      <vt:lpstr>SDMs – LGM hind-casts</vt:lpstr>
      <vt:lpstr>Questions ?</vt:lpstr>
    </vt:vector>
  </TitlesOfParts>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Niels Raes</dc:creator>
  <cp:lastModifiedBy>Rutger Vos</cp:lastModifiedBy>
  <cp:revision>352</cp:revision>
  <dcterms:created xsi:type="dcterms:W3CDTF">2012-11-01T12:57:45Z</dcterms:created>
  <dcterms:modified xsi:type="dcterms:W3CDTF">2017-12-07T16:42:20Z</dcterms:modified>
</cp:coreProperties>
</file>